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Open Sans" panose="020B0606030504020204" pitchFamily="34" charset="0"/>
      <p:regular r:id="rId12"/>
      <p:bold r:id="rId13"/>
    </p:embeddedFont>
    <p:embeddedFont>
      <p:font typeface="Open Sans Bold" panose="020B0806030504020204" charset="0"/>
      <p:regular r:id="rId14"/>
    </p:embeddedFont>
    <p:embeddedFont>
      <p:font typeface="Telegraf" panose="020B0604020202020204" charset="0"/>
      <p:regular r:id="rId15"/>
    </p:embeddedFont>
    <p:embeddedFont>
      <p:font typeface="Telegraf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6102" autoAdjust="0"/>
    <p:restoredTop sz="94622" autoAdjust="0"/>
  </p:normalViewPr>
  <p:slideViewPr>
    <p:cSldViewPr>
      <p:cViewPr varScale="1">
        <p:scale>
          <a:sx n="49" d="100"/>
          <a:sy n="49" d="100"/>
        </p:scale>
        <p:origin x="173" y="1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svg>
</file>

<file path=ppt/media/image20.jpeg>
</file>

<file path=ppt/media/image21.jpeg>
</file>

<file path=ppt/media/image22.png>
</file>

<file path=ppt/media/image23.png>
</file>

<file path=ppt/media/image24.png>
</file>

<file path=ppt/media/image3.png>
</file>

<file path=ppt/media/image4.jpe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1/5/2026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1/5/2026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1/5/2026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1/5/2026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hyperlink" Target="https://moeezahmad-tech.github.io/Group_1-Tech_Startup_Portfolio/" TargetMode="Externa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image" Target="../media/image21.jpeg"/><Relationship Id="rId4" Type="http://schemas.openxmlformats.org/officeDocument/2006/relationships/image" Target="../media/image15.png"/><Relationship Id="rId9" Type="http://schemas.openxmlformats.org/officeDocument/2006/relationships/image" Target="../media/image2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8080"/>
        </a:solidFill>
        <a:effectLst/>
      </p:bgPr>
    </p:bg>
    <p:spTree>
      <p:nvGrpSpPr>
        <p:cNvPr id="1" name=""/>
        <p:cNvGrpSpPr/>
        <p:nvPr/>
      </p:nvGrpSpPr>
      <p:grpSpPr>
        <a:xfrm>
          <a:off x="0" y="0"/>
          <a:ext cx="0" cy="0"/>
          <a:chOff x="0" y="0"/>
          <a:chExt cx="0" cy="0"/>
        </a:xfrm>
      </p:grpSpPr>
      <p:sp>
        <p:nvSpPr>
          <p:cNvPr id="2" name="Freeform 2"/>
          <p:cNvSpPr/>
          <p:nvPr/>
        </p:nvSpPr>
        <p:spPr>
          <a:xfrm>
            <a:off x="-391211" y="-1068763"/>
            <a:ext cx="13050217" cy="13050217"/>
          </a:xfrm>
          <a:custGeom>
            <a:avLst/>
            <a:gdLst/>
            <a:ahLst/>
            <a:cxnLst/>
            <a:rect l="l" t="t" r="r" b="b"/>
            <a:pathLst>
              <a:path w="13050217" h="13050217">
                <a:moveTo>
                  <a:pt x="0" y="0"/>
                </a:moveTo>
                <a:lnTo>
                  <a:pt x="13050217" y="0"/>
                </a:lnTo>
                <a:lnTo>
                  <a:pt x="13050217" y="13050217"/>
                </a:lnTo>
                <a:lnTo>
                  <a:pt x="0" y="1305021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rot="2288241">
            <a:off x="-2374971" y="-2390776"/>
            <a:ext cx="14485086" cy="14485086"/>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5" name="TextBox 5"/>
            <p:cNvSpPr txBox="1"/>
            <p:nvPr/>
          </p:nvSpPr>
          <p:spPr>
            <a:xfrm>
              <a:off x="76200" y="0"/>
              <a:ext cx="660400" cy="736600"/>
            </a:xfrm>
            <a:prstGeom prst="rect">
              <a:avLst/>
            </a:prstGeom>
          </p:spPr>
          <p:txBody>
            <a:bodyPr lIns="50800" tIns="50800" rIns="50800" bIns="50800" rtlCol="0" anchor="ctr"/>
            <a:lstStyle/>
            <a:p>
              <a:pPr algn="ctr">
                <a:lnSpc>
                  <a:spcPts val="3360"/>
                </a:lnSpc>
              </a:pPr>
              <a:endParaRPr/>
            </a:p>
          </p:txBody>
        </p:sp>
      </p:grpSp>
      <p:sp>
        <p:nvSpPr>
          <p:cNvPr id="6" name="Freeform 6"/>
          <p:cNvSpPr/>
          <p:nvPr/>
        </p:nvSpPr>
        <p:spPr>
          <a:xfrm>
            <a:off x="424153" y="3172441"/>
            <a:ext cx="2497084" cy="3358652"/>
          </a:xfrm>
          <a:custGeom>
            <a:avLst/>
            <a:gdLst/>
            <a:ahLst/>
            <a:cxnLst/>
            <a:rect l="l" t="t" r="r" b="b"/>
            <a:pathLst>
              <a:path w="2497084" h="3358652">
                <a:moveTo>
                  <a:pt x="0" y="0"/>
                </a:moveTo>
                <a:lnTo>
                  <a:pt x="2497084" y="0"/>
                </a:lnTo>
                <a:lnTo>
                  <a:pt x="2497084" y="3358651"/>
                </a:lnTo>
                <a:lnTo>
                  <a:pt x="0" y="3358651"/>
                </a:lnTo>
                <a:lnTo>
                  <a:pt x="0" y="0"/>
                </a:lnTo>
                <a:close/>
              </a:path>
            </a:pathLst>
          </a:custGeom>
          <a:blipFill>
            <a:blip r:embed="rId4"/>
            <a:stretch>
              <a:fillRect/>
            </a:stretch>
          </a:blipFill>
        </p:spPr>
      </p:sp>
      <p:sp>
        <p:nvSpPr>
          <p:cNvPr id="7" name="TextBox 7"/>
          <p:cNvSpPr txBox="1"/>
          <p:nvPr/>
        </p:nvSpPr>
        <p:spPr>
          <a:xfrm>
            <a:off x="3020676" y="3543165"/>
            <a:ext cx="8613062" cy="1763148"/>
          </a:xfrm>
          <a:prstGeom prst="rect">
            <a:avLst/>
          </a:prstGeom>
        </p:spPr>
        <p:txBody>
          <a:bodyPr lIns="0" tIns="0" rIns="0" bIns="0" rtlCol="0" anchor="t">
            <a:spAutoFit/>
          </a:bodyPr>
          <a:lstStyle/>
          <a:p>
            <a:pPr algn="l">
              <a:lnSpc>
                <a:spcPts val="13593"/>
              </a:lnSpc>
            </a:pPr>
            <a:r>
              <a:rPr lang="en-US" sz="9709" b="1" spc="-165" dirty="0" err="1">
                <a:solidFill>
                  <a:srgbClr val="008080"/>
                </a:solidFill>
                <a:latin typeface="Telegraf Bold"/>
                <a:ea typeface="Telegraf Bold"/>
                <a:cs typeface="Telegraf Bold"/>
                <a:sym typeface="Telegraf Bold"/>
              </a:rPr>
              <a:t>Tech</a:t>
            </a:r>
            <a:r>
              <a:rPr lang="en-US" sz="9709" b="1" spc="-165" dirty="0" err="1">
                <a:solidFill>
                  <a:srgbClr val="000000"/>
                </a:solidFill>
                <a:latin typeface="Telegraf Bold"/>
                <a:ea typeface="Telegraf Bold"/>
                <a:cs typeface="Telegraf Bold"/>
                <a:sym typeface="Telegraf Bold"/>
              </a:rPr>
              <a:t>Kreative</a:t>
            </a:r>
            <a:endParaRPr lang="en-US" sz="9709" b="1" spc="-165" dirty="0">
              <a:solidFill>
                <a:srgbClr val="000000"/>
              </a:solidFill>
              <a:latin typeface="Telegraf Bold"/>
              <a:ea typeface="Telegraf Bold"/>
              <a:cs typeface="Telegraf Bold"/>
              <a:sym typeface="Telegraf Bold"/>
            </a:endParaRPr>
          </a:p>
        </p:txBody>
      </p:sp>
      <p:sp>
        <p:nvSpPr>
          <p:cNvPr id="8" name="TextBox 8"/>
          <p:cNvSpPr txBox="1"/>
          <p:nvPr/>
        </p:nvSpPr>
        <p:spPr>
          <a:xfrm>
            <a:off x="13155878" y="4078552"/>
            <a:ext cx="3761627" cy="4576076"/>
          </a:xfrm>
          <a:prstGeom prst="rect">
            <a:avLst/>
          </a:prstGeom>
        </p:spPr>
        <p:txBody>
          <a:bodyPr lIns="0" tIns="0" rIns="0" bIns="0" rtlCol="0" anchor="t">
            <a:spAutoFit/>
          </a:bodyPr>
          <a:lstStyle/>
          <a:p>
            <a:pPr algn="l">
              <a:lnSpc>
                <a:spcPts val="5649"/>
              </a:lnSpc>
            </a:pPr>
            <a:r>
              <a:rPr lang="en-US" sz="4035" b="1" spc="-68" dirty="0">
                <a:solidFill>
                  <a:srgbClr val="FFFFFF"/>
                </a:solidFill>
                <a:latin typeface="Telegraf Bold"/>
                <a:ea typeface="Telegraf Bold"/>
                <a:cs typeface="Telegraf Bold"/>
                <a:sym typeface="Telegraf Bold"/>
              </a:rPr>
              <a:t>Presented by</a:t>
            </a:r>
          </a:p>
          <a:p>
            <a:pPr algn="l">
              <a:lnSpc>
                <a:spcPts val="3862"/>
              </a:lnSpc>
            </a:pPr>
            <a:r>
              <a:rPr lang="en-US" sz="2759" spc="-46" dirty="0">
                <a:solidFill>
                  <a:srgbClr val="FFFFFF"/>
                </a:solidFill>
                <a:latin typeface="Telegraf"/>
                <a:ea typeface="Telegraf"/>
                <a:cs typeface="Telegraf"/>
                <a:sym typeface="Telegraf"/>
              </a:rPr>
              <a:t>Moeez Ahmad</a:t>
            </a:r>
          </a:p>
          <a:p>
            <a:pPr algn="l">
              <a:lnSpc>
                <a:spcPts val="3862"/>
              </a:lnSpc>
            </a:pPr>
            <a:r>
              <a:rPr lang="en-US" sz="2759" spc="-46" dirty="0">
                <a:solidFill>
                  <a:srgbClr val="FFFFFF"/>
                </a:solidFill>
                <a:latin typeface="Telegraf"/>
                <a:ea typeface="Telegraf"/>
                <a:cs typeface="Telegraf"/>
                <a:sym typeface="Telegraf"/>
              </a:rPr>
              <a:t>Hasnain Ali</a:t>
            </a:r>
          </a:p>
          <a:p>
            <a:pPr algn="l">
              <a:lnSpc>
                <a:spcPts val="3862"/>
              </a:lnSpc>
            </a:pPr>
            <a:r>
              <a:rPr lang="en-US" sz="2759" spc="-46" dirty="0">
                <a:solidFill>
                  <a:srgbClr val="FFFFFF"/>
                </a:solidFill>
                <a:latin typeface="Telegraf"/>
                <a:ea typeface="Telegraf"/>
                <a:cs typeface="Telegraf"/>
                <a:sym typeface="Telegraf"/>
              </a:rPr>
              <a:t>Muhammad Arham</a:t>
            </a:r>
          </a:p>
          <a:p>
            <a:pPr algn="l">
              <a:lnSpc>
                <a:spcPts val="3862"/>
              </a:lnSpc>
            </a:pPr>
            <a:r>
              <a:rPr lang="en-US" sz="2759" spc="-46" dirty="0">
                <a:solidFill>
                  <a:srgbClr val="FFFFFF"/>
                </a:solidFill>
                <a:latin typeface="Telegraf"/>
                <a:ea typeface="Telegraf"/>
                <a:cs typeface="Telegraf"/>
                <a:sym typeface="Telegraf"/>
              </a:rPr>
              <a:t>Syed Ali Asjad </a:t>
            </a:r>
          </a:p>
          <a:p>
            <a:pPr algn="l">
              <a:lnSpc>
                <a:spcPts val="3862"/>
              </a:lnSpc>
            </a:pPr>
            <a:r>
              <a:rPr lang="en-US" sz="2759" spc="-46" dirty="0">
                <a:solidFill>
                  <a:srgbClr val="FFFFFF"/>
                </a:solidFill>
                <a:latin typeface="Telegraf"/>
                <a:ea typeface="Telegraf"/>
                <a:cs typeface="Telegraf"/>
                <a:sym typeface="Telegraf"/>
              </a:rPr>
              <a:t>Alishba Mahmood</a:t>
            </a:r>
          </a:p>
          <a:p>
            <a:pPr algn="l">
              <a:lnSpc>
                <a:spcPts val="3862"/>
              </a:lnSpc>
            </a:pPr>
            <a:r>
              <a:rPr lang="en-US" sz="2759" spc="-46" dirty="0">
                <a:solidFill>
                  <a:srgbClr val="FFFFFF"/>
                </a:solidFill>
                <a:latin typeface="Telegraf"/>
                <a:ea typeface="Telegraf"/>
                <a:cs typeface="Telegraf"/>
                <a:sym typeface="Telegraf"/>
              </a:rPr>
              <a:t>Fatima Batool</a:t>
            </a:r>
          </a:p>
          <a:p>
            <a:pPr algn="l">
              <a:lnSpc>
                <a:spcPts val="3862"/>
              </a:lnSpc>
            </a:pPr>
            <a:endParaRPr lang="en-US" sz="2759" spc="-46" dirty="0">
              <a:solidFill>
                <a:srgbClr val="FFFFFF"/>
              </a:solidFill>
              <a:latin typeface="Telegraf"/>
              <a:ea typeface="Telegraf"/>
              <a:cs typeface="Telegraf"/>
              <a:sym typeface="Telegraf"/>
            </a:endParaRPr>
          </a:p>
          <a:p>
            <a:pPr algn="l">
              <a:lnSpc>
                <a:spcPts val="3326"/>
              </a:lnSpc>
            </a:pPr>
            <a:endParaRPr lang="en-US" sz="2759" spc="-46" dirty="0">
              <a:solidFill>
                <a:srgbClr val="FFFFFF"/>
              </a:solidFill>
              <a:latin typeface="Telegraf"/>
              <a:ea typeface="Telegraf"/>
              <a:cs typeface="Telegraf"/>
              <a:sym typeface="Telegraf"/>
            </a:endParaRPr>
          </a:p>
        </p:txBody>
      </p:sp>
      <p:sp>
        <p:nvSpPr>
          <p:cNvPr id="9" name="TextBox 9"/>
          <p:cNvSpPr txBox="1"/>
          <p:nvPr/>
        </p:nvSpPr>
        <p:spPr>
          <a:xfrm>
            <a:off x="12950392" y="2528099"/>
            <a:ext cx="4172598" cy="1288683"/>
          </a:xfrm>
          <a:prstGeom prst="rect">
            <a:avLst/>
          </a:prstGeom>
        </p:spPr>
        <p:txBody>
          <a:bodyPr wrap="square" lIns="0" tIns="0" rIns="0" bIns="0" rtlCol="0" anchor="t">
            <a:spAutoFit/>
          </a:bodyPr>
          <a:lstStyle/>
          <a:p>
            <a:pPr>
              <a:lnSpc>
                <a:spcPts val="5087"/>
              </a:lnSpc>
              <a:spcBef>
                <a:spcPct val="0"/>
              </a:spcBef>
            </a:pPr>
            <a:r>
              <a:rPr lang="en-US" sz="3633" b="1" dirty="0">
                <a:solidFill>
                  <a:srgbClr val="FFFFFF"/>
                </a:solidFill>
                <a:latin typeface="Telegraf Bold" panose="020B0604020202020204" charset="0"/>
                <a:ea typeface="Telegraf"/>
                <a:cs typeface="Telegraf"/>
                <a:sym typeface="Telegraf"/>
              </a:rPr>
              <a:t>Presented to</a:t>
            </a:r>
            <a:r>
              <a:rPr lang="en-US" sz="3633" dirty="0">
                <a:solidFill>
                  <a:srgbClr val="FFFFFF"/>
                </a:solidFill>
                <a:latin typeface="Telegraf"/>
                <a:ea typeface="Telegraf"/>
                <a:cs typeface="Telegraf"/>
                <a:sym typeface="Telegraf"/>
              </a:rPr>
              <a:t>:</a:t>
            </a:r>
          </a:p>
          <a:p>
            <a:pPr>
              <a:lnSpc>
                <a:spcPts val="5087"/>
              </a:lnSpc>
              <a:spcBef>
                <a:spcPct val="0"/>
              </a:spcBef>
            </a:pPr>
            <a:r>
              <a:rPr lang="en-US" sz="3633" dirty="0">
                <a:solidFill>
                  <a:srgbClr val="FFFFFF"/>
                </a:solidFill>
                <a:latin typeface="Telegraf"/>
                <a:ea typeface="Telegraf"/>
                <a:cs typeface="Telegraf"/>
                <a:sym typeface="Telegraf"/>
              </a:rPr>
              <a:t> </a:t>
            </a:r>
            <a:r>
              <a:rPr lang="en-US" sz="3633" dirty="0" err="1">
                <a:solidFill>
                  <a:srgbClr val="FFFFFF"/>
                </a:solidFill>
                <a:latin typeface="Telegraf" panose="020B0604020202020204" charset="0"/>
                <a:ea typeface="Telegraf Bold"/>
                <a:cs typeface="Telegraf Bold"/>
                <a:sym typeface="Telegraf Bold"/>
              </a:rPr>
              <a:t>Ms.Ramsha</a:t>
            </a:r>
            <a:r>
              <a:rPr lang="en-US" sz="3633" dirty="0">
                <a:solidFill>
                  <a:srgbClr val="FFFFFF"/>
                </a:solidFill>
                <a:latin typeface="Telegraf" panose="020B0604020202020204" charset="0"/>
                <a:ea typeface="Telegraf Bold"/>
                <a:cs typeface="Telegraf Bold"/>
                <a:sym typeface="Telegraf Bold"/>
              </a:rPr>
              <a:t> Khalid</a:t>
            </a:r>
          </a:p>
        </p:txBody>
      </p:sp>
      <p:sp>
        <p:nvSpPr>
          <p:cNvPr id="10" name="TextBox 10"/>
          <p:cNvSpPr txBox="1"/>
          <p:nvPr/>
        </p:nvSpPr>
        <p:spPr>
          <a:xfrm>
            <a:off x="3175903" y="5020759"/>
            <a:ext cx="8254097" cy="672941"/>
          </a:xfrm>
          <a:prstGeom prst="rect">
            <a:avLst/>
          </a:prstGeom>
        </p:spPr>
        <p:txBody>
          <a:bodyPr wrap="square" lIns="0" tIns="0" rIns="0" bIns="0" rtlCol="0" anchor="t">
            <a:spAutoFit/>
          </a:bodyPr>
          <a:lstStyle/>
          <a:p>
            <a:pPr algn="just">
              <a:lnSpc>
                <a:spcPts val="5557"/>
              </a:lnSpc>
              <a:spcBef>
                <a:spcPct val="0"/>
              </a:spcBef>
            </a:pPr>
            <a:r>
              <a:rPr lang="en-US" sz="3969" dirty="0">
                <a:solidFill>
                  <a:srgbClr val="000000"/>
                </a:solidFill>
                <a:latin typeface="Telegraf"/>
                <a:ea typeface="Telegraf"/>
                <a:cs typeface="Telegraf"/>
                <a:sym typeface="Telegraf"/>
              </a:rPr>
              <a:t>Your All-in-One </a:t>
            </a:r>
            <a:r>
              <a:rPr lang="en-US" sz="3969" b="1" dirty="0">
                <a:solidFill>
                  <a:srgbClr val="008080"/>
                </a:solidFill>
                <a:latin typeface="Telegraf Bold"/>
                <a:ea typeface="Telegraf Bold"/>
                <a:cs typeface="Telegraf Bold"/>
                <a:sym typeface="Telegraf Bold"/>
              </a:rPr>
              <a:t>Digital Partner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038224" y="-37230"/>
            <a:ext cx="7249776" cy="10287000"/>
            <a:chOff x="0" y="0"/>
            <a:chExt cx="2180339" cy="2709333"/>
          </a:xfrm>
        </p:grpSpPr>
        <p:sp>
          <p:nvSpPr>
            <p:cNvPr id="3" name="Freeform 3"/>
            <p:cNvSpPr/>
            <p:nvPr/>
          </p:nvSpPr>
          <p:spPr>
            <a:xfrm>
              <a:off x="0" y="0"/>
              <a:ext cx="2180339" cy="2709333"/>
            </a:xfrm>
            <a:custGeom>
              <a:avLst/>
              <a:gdLst/>
              <a:ahLst/>
              <a:cxnLst/>
              <a:rect l="l" t="t" r="r" b="b"/>
              <a:pathLst>
                <a:path w="2180339" h="2709333">
                  <a:moveTo>
                    <a:pt x="0" y="0"/>
                  </a:moveTo>
                  <a:lnTo>
                    <a:pt x="2180339" y="0"/>
                  </a:lnTo>
                  <a:lnTo>
                    <a:pt x="2180339" y="2709333"/>
                  </a:lnTo>
                  <a:lnTo>
                    <a:pt x="0" y="2709333"/>
                  </a:lnTo>
                  <a:close/>
                </a:path>
              </a:pathLst>
            </a:custGeom>
            <a:solidFill>
              <a:srgbClr val="008080"/>
            </a:solidFill>
          </p:spPr>
        </p:sp>
        <p:sp>
          <p:nvSpPr>
            <p:cNvPr id="4" name="TextBox 4"/>
            <p:cNvSpPr txBox="1"/>
            <p:nvPr/>
          </p:nvSpPr>
          <p:spPr>
            <a:xfrm>
              <a:off x="0" y="-76200"/>
              <a:ext cx="2180339" cy="2785533"/>
            </a:xfrm>
            <a:prstGeom prst="rect">
              <a:avLst/>
            </a:prstGeom>
          </p:spPr>
          <p:txBody>
            <a:bodyPr lIns="50800" tIns="50800" rIns="50800" bIns="50800" rtlCol="0" anchor="ctr"/>
            <a:lstStyle/>
            <a:p>
              <a:pPr algn="ctr">
                <a:lnSpc>
                  <a:spcPts val="3360"/>
                </a:lnSpc>
              </a:pPr>
              <a:endParaRPr/>
            </a:p>
          </p:txBody>
        </p:sp>
      </p:grpSp>
      <p:sp>
        <p:nvSpPr>
          <p:cNvPr id="5" name="Freeform 5"/>
          <p:cNvSpPr/>
          <p:nvPr/>
        </p:nvSpPr>
        <p:spPr>
          <a:xfrm>
            <a:off x="437459" y="1476658"/>
            <a:ext cx="1182482" cy="1590473"/>
          </a:xfrm>
          <a:custGeom>
            <a:avLst/>
            <a:gdLst/>
            <a:ahLst/>
            <a:cxnLst/>
            <a:rect l="l" t="t" r="r" b="b"/>
            <a:pathLst>
              <a:path w="1182482" h="1590473">
                <a:moveTo>
                  <a:pt x="0" y="0"/>
                </a:moveTo>
                <a:lnTo>
                  <a:pt x="1182482" y="0"/>
                </a:lnTo>
                <a:lnTo>
                  <a:pt x="1182482" y="1590473"/>
                </a:lnTo>
                <a:lnTo>
                  <a:pt x="0" y="1590473"/>
                </a:lnTo>
                <a:lnTo>
                  <a:pt x="0" y="0"/>
                </a:lnTo>
                <a:close/>
              </a:path>
            </a:pathLst>
          </a:custGeom>
          <a:blipFill>
            <a:blip r:embed="rId2"/>
            <a:stretch>
              <a:fillRect/>
            </a:stretch>
          </a:blipFill>
        </p:spPr>
      </p:sp>
      <p:sp>
        <p:nvSpPr>
          <p:cNvPr id="6" name="Freeform 6"/>
          <p:cNvSpPr/>
          <p:nvPr/>
        </p:nvSpPr>
        <p:spPr>
          <a:xfrm>
            <a:off x="11621441" y="3067131"/>
            <a:ext cx="819939" cy="819939"/>
          </a:xfrm>
          <a:custGeom>
            <a:avLst/>
            <a:gdLst/>
            <a:ahLst/>
            <a:cxnLst/>
            <a:rect l="l" t="t" r="r" b="b"/>
            <a:pathLst>
              <a:path w="819939" h="819939">
                <a:moveTo>
                  <a:pt x="0" y="0"/>
                </a:moveTo>
                <a:lnTo>
                  <a:pt x="819939" y="0"/>
                </a:lnTo>
                <a:lnTo>
                  <a:pt x="819939" y="819939"/>
                </a:lnTo>
                <a:lnTo>
                  <a:pt x="0" y="819939"/>
                </a:lnTo>
                <a:lnTo>
                  <a:pt x="0" y="0"/>
                </a:lnTo>
                <a:close/>
              </a:path>
            </a:pathLst>
          </a:custGeom>
          <a:blipFill>
            <a:blip r:embed="rId3"/>
            <a:stretch>
              <a:fillRect/>
            </a:stretch>
          </a:blipFill>
        </p:spPr>
      </p:sp>
      <p:sp>
        <p:nvSpPr>
          <p:cNvPr id="7" name="Freeform 7"/>
          <p:cNvSpPr/>
          <p:nvPr/>
        </p:nvSpPr>
        <p:spPr>
          <a:xfrm>
            <a:off x="11483105" y="4220445"/>
            <a:ext cx="1029081" cy="923055"/>
          </a:xfrm>
          <a:custGeom>
            <a:avLst/>
            <a:gdLst/>
            <a:ahLst/>
            <a:cxnLst/>
            <a:rect l="l" t="t" r="r" b="b"/>
            <a:pathLst>
              <a:path w="1029081" h="923055">
                <a:moveTo>
                  <a:pt x="0" y="0"/>
                </a:moveTo>
                <a:lnTo>
                  <a:pt x="1029081" y="0"/>
                </a:lnTo>
                <a:lnTo>
                  <a:pt x="1029081" y="923055"/>
                </a:lnTo>
                <a:lnTo>
                  <a:pt x="0" y="923055"/>
                </a:lnTo>
                <a:lnTo>
                  <a:pt x="0" y="0"/>
                </a:lnTo>
                <a:close/>
              </a:path>
            </a:pathLst>
          </a:custGeom>
          <a:blipFill>
            <a:blip r:embed="rId4"/>
            <a:stretch>
              <a:fillRect/>
            </a:stretch>
          </a:blipFill>
        </p:spPr>
      </p:sp>
      <p:sp>
        <p:nvSpPr>
          <p:cNvPr id="8" name="Freeform 8"/>
          <p:cNvSpPr/>
          <p:nvPr/>
        </p:nvSpPr>
        <p:spPr>
          <a:xfrm>
            <a:off x="11621441" y="5476875"/>
            <a:ext cx="752409" cy="752409"/>
          </a:xfrm>
          <a:custGeom>
            <a:avLst/>
            <a:gdLst/>
            <a:ahLst/>
            <a:cxnLst/>
            <a:rect l="l" t="t" r="r" b="b"/>
            <a:pathLst>
              <a:path w="752409" h="752409">
                <a:moveTo>
                  <a:pt x="0" y="0"/>
                </a:moveTo>
                <a:lnTo>
                  <a:pt x="752409" y="0"/>
                </a:lnTo>
                <a:lnTo>
                  <a:pt x="752409" y="752409"/>
                </a:lnTo>
                <a:lnTo>
                  <a:pt x="0" y="752409"/>
                </a:lnTo>
                <a:lnTo>
                  <a:pt x="0" y="0"/>
                </a:lnTo>
                <a:close/>
              </a:path>
            </a:pathLst>
          </a:custGeom>
          <a:blipFill>
            <a:blip r:embed="rId5"/>
            <a:stretch>
              <a:fillRect/>
            </a:stretch>
          </a:blipFill>
        </p:spPr>
      </p:sp>
      <p:sp>
        <p:nvSpPr>
          <p:cNvPr id="9" name="TextBox 9"/>
          <p:cNvSpPr txBox="1"/>
          <p:nvPr/>
        </p:nvSpPr>
        <p:spPr>
          <a:xfrm>
            <a:off x="1838983" y="1471968"/>
            <a:ext cx="4638017" cy="782265"/>
          </a:xfrm>
          <a:prstGeom prst="rect">
            <a:avLst/>
          </a:prstGeom>
        </p:spPr>
        <p:txBody>
          <a:bodyPr wrap="square" lIns="0" tIns="0" rIns="0" bIns="0" rtlCol="0" anchor="t">
            <a:spAutoFit/>
          </a:bodyPr>
          <a:lstStyle/>
          <a:p>
            <a:pPr algn="ctr">
              <a:lnSpc>
                <a:spcPts val="6072"/>
              </a:lnSpc>
              <a:spcBef>
                <a:spcPct val="0"/>
              </a:spcBef>
            </a:pPr>
            <a:r>
              <a:rPr lang="en-US" sz="5400" b="1" dirty="0" err="1">
                <a:solidFill>
                  <a:srgbClr val="000000"/>
                </a:solidFill>
                <a:latin typeface="Telegraf Bold"/>
                <a:ea typeface="Telegraf Bold"/>
                <a:cs typeface="Telegraf Bold"/>
                <a:sym typeface="Telegraf Bold"/>
              </a:rPr>
              <a:t>Tech</a:t>
            </a:r>
            <a:r>
              <a:rPr lang="en-US" sz="5400" b="1" dirty="0" err="1">
                <a:solidFill>
                  <a:srgbClr val="008080"/>
                </a:solidFill>
                <a:latin typeface="Telegraf Bold"/>
                <a:ea typeface="Telegraf Bold"/>
                <a:cs typeface="Telegraf Bold"/>
                <a:sym typeface="Telegraf Bold"/>
              </a:rPr>
              <a:t>Kreative</a:t>
            </a:r>
            <a:endParaRPr lang="en-US" sz="4337" b="1" dirty="0">
              <a:solidFill>
                <a:srgbClr val="008080"/>
              </a:solidFill>
              <a:latin typeface="Telegraf Bold"/>
              <a:ea typeface="Telegraf Bold"/>
              <a:cs typeface="Telegraf Bold"/>
              <a:sym typeface="Telegraf Bold"/>
            </a:endParaRPr>
          </a:p>
        </p:txBody>
      </p:sp>
      <p:sp>
        <p:nvSpPr>
          <p:cNvPr id="10" name="TextBox 10"/>
          <p:cNvSpPr txBox="1"/>
          <p:nvPr/>
        </p:nvSpPr>
        <p:spPr>
          <a:xfrm>
            <a:off x="1843745" y="2186169"/>
            <a:ext cx="7990817" cy="646972"/>
          </a:xfrm>
          <a:prstGeom prst="rect">
            <a:avLst/>
          </a:prstGeom>
        </p:spPr>
        <p:txBody>
          <a:bodyPr wrap="square" lIns="0" tIns="0" rIns="0" bIns="0" rtlCol="0" anchor="t">
            <a:spAutoFit/>
          </a:bodyPr>
          <a:lstStyle/>
          <a:p>
            <a:pPr algn="just">
              <a:lnSpc>
                <a:spcPts val="5557"/>
              </a:lnSpc>
              <a:spcBef>
                <a:spcPct val="0"/>
              </a:spcBef>
            </a:pPr>
            <a:r>
              <a:rPr lang="en-US" sz="2800" dirty="0">
                <a:solidFill>
                  <a:srgbClr val="000000"/>
                </a:solidFill>
                <a:latin typeface="Telegraf"/>
                <a:ea typeface="Telegraf"/>
                <a:cs typeface="Telegraf"/>
                <a:sym typeface="Telegraf"/>
              </a:rPr>
              <a:t>Your All-in-One </a:t>
            </a:r>
            <a:r>
              <a:rPr lang="en-US" sz="2800" b="1" dirty="0">
                <a:solidFill>
                  <a:srgbClr val="008080"/>
                </a:solidFill>
                <a:latin typeface="Telegraf Bold"/>
                <a:ea typeface="Telegraf Bold"/>
                <a:cs typeface="Telegraf Bold"/>
                <a:sym typeface="Telegraf Bold"/>
              </a:rPr>
              <a:t>Digital Partner</a:t>
            </a:r>
          </a:p>
        </p:txBody>
      </p:sp>
      <p:sp>
        <p:nvSpPr>
          <p:cNvPr id="11" name="TextBox 11"/>
          <p:cNvSpPr txBox="1"/>
          <p:nvPr/>
        </p:nvSpPr>
        <p:spPr>
          <a:xfrm>
            <a:off x="675887" y="4862855"/>
            <a:ext cx="12258017" cy="6463308"/>
          </a:xfrm>
          <a:prstGeom prst="rect">
            <a:avLst/>
          </a:prstGeom>
        </p:spPr>
        <p:txBody>
          <a:bodyPr wrap="square" lIns="0" tIns="0" rIns="0" bIns="0" rtlCol="0" anchor="t">
            <a:spAutoFit/>
          </a:bodyPr>
          <a:lstStyle/>
          <a:p>
            <a:pPr algn="l"/>
            <a:r>
              <a:rPr lang="en-US" sz="14000" b="1" spc="-238" dirty="0">
                <a:solidFill>
                  <a:srgbClr val="000000"/>
                </a:solidFill>
                <a:latin typeface="Open Sans" panose="020B0606030504020204" pitchFamily="34" charset="0"/>
                <a:ea typeface="Open Sans" panose="020B0606030504020204" pitchFamily="34" charset="0"/>
                <a:cs typeface="Open Sans" panose="020B0606030504020204" pitchFamily="34" charset="0"/>
                <a:sym typeface="Telegraf Bold"/>
              </a:rPr>
              <a:t>Thank </a:t>
            </a:r>
            <a:r>
              <a:rPr lang="en-US" sz="14000" b="1" spc="-238" dirty="0">
                <a:solidFill>
                  <a:srgbClr val="008080"/>
                </a:solidFill>
                <a:latin typeface="Open Sans" panose="020B0606030504020204" pitchFamily="34" charset="0"/>
                <a:ea typeface="Open Sans" panose="020B0606030504020204" pitchFamily="34" charset="0"/>
                <a:cs typeface="Open Sans" panose="020B0606030504020204" pitchFamily="34" charset="0"/>
                <a:sym typeface="Telegraf Bold"/>
              </a:rPr>
              <a:t>you</a:t>
            </a:r>
          </a:p>
          <a:p>
            <a:pPr algn="l"/>
            <a:endParaRPr lang="en-US" sz="14000" b="1" spc="-238" dirty="0">
              <a:solidFill>
                <a:srgbClr val="008080"/>
              </a:solidFill>
              <a:latin typeface="Open Sans" panose="020B0606030504020204" pitchFamily="34" charset="0"/>
              <a:ea typeface="Open Sans" panose="020B0606030504020204" pitchFamily="34" charset="0"/>
              <a:cs typeface="Open Sans" panose="020B0606030504020204" pitchFamily="34" charset="0"/>
              <a:sym typeface="Telegraf Bold"/>
            </a:endParaRPr>
          </a:p>
          <a:p>
            <a:pPr algn="l"/>
            <a:endParaRPr lang="en-US" sz="14000" b="1" spc="-238" dirty="0">
              <a:solidFill>
                <a:srgbClr val="008080"/>
              </a:solidFill>
              <a:latin typeface="Open Sans" panose="020B0606030504020204" pitchFamily="34" charset="0"/>
              <a:ea typeface="Open Sans" panose="020B0606030504020204" pitchFamily="34" charset="0"/>
              <a:cs typeface="Open Sans" panose="020B0606030504020204" pitchFamily="34" charset="0"/>
              <a:sym typeface="Telegraf Bold"/>
            </a:endParaRPr>
          </a:p>
        </p:txBody>
      </p:sp>
      <p:sp>
        <p:nvSpPr>
          <p:cNvPr id="12" name="TextBox 12"/>
          <p:cNvSpPr txBox="1"/>
          <p:nvPr/>
        </p:nvSpPr>
        <p:spPr>
          <a:xfrm>
            <a:off x="10009524" y="1639165"/>
            <a:ext cx="7249776" cy="1094009"/>
          </a:xfrm>
          <a:prstGeom prst="rect">
            <a:avLst/>
          </a:prstGeom>
        </p:spPr>
        <p:txBody>
          <a:bodyPr lIns="0" tIns="0" rIns="0" bIns="0" rtlCol="0" anchor="t">
            <a:spAutoFit/>
          </a:bodyPr>
          <a:lstStyle/>
          <a:p>
            <a:pPr algn="ctr">
              <a:lnSpc>
                <a:spcPts val="8475"/>
              </a:lnSpc>
              <a:spcBef>
                <a:spcPct val="0"/>
              </a:spcBef>
            </a:pPr>
            <a:r>
              <a:rPr lang="en-US" sz="6053" b="1" dirty="0">
                <a:solidFill>
                  <a:srgbClr val="FFFFFF"/>
                </a:solidFill>
                <a:latin typeface="Telegraf Bold"/>
                <a:ea typeface="Telegraf Bold"/>
                <a:cs typeface="Telegraf Bold"/>
                <a:sym typeface="Telegraf Bold"/>
              </a:rPr>
              <a:t>Contact Us</a:t>
            </a:r>
          </a:p>
        </p:txBody>
      </p:sp>
      <p:sp>
        <p:nvSpPr>
          <p:cNvPr id="13" name="TextBox 13"/>
          <p:cNvSpPr txBox="1"/>
          <p:nvPr/>
        </p:nvSpPr>
        <p:spPr>
          <a:xfrm>
            <a:off x="12449644" y="3212005"/>
            <a:ext cx="3207306" cy="505523"/>
          </a:xfrm>
          <a:prstGeom prst="rect">
            <a:avLst/>
          </a:prstGeom>
        </p:spPr>
        <p:txBody>
          <a:bodyPr lIns="0" tIns="0" rIns="0" bIns="0" rtlCol="0" anchor="t">
            <a:spAutoFit/>
          </a:bodyPr>
          <a:lstStyle/>
          <a:p>
            <a:pPr algn="ctr">
              <a:lnSpc>
                <a:spcPts val="4200"/>
              </a:lnSpc>
              <a:spcBef>
                <a:spcPct val="0"/>
              </a:spcBef>
            </a:pPr>
            <a:r>
              <a:rPr lang="en-US" sz="3000" b="1" dirty="0">
                <a:solidFill>
                  <a:srgbClr val="F4F6FC"/>
                </a:solidFill>
                <a:latin typeface="Telegraf Bold"/>
                <a:ea typeface="Telegraf Bold"/>
                <a:cs typeface="Telegraf Bold"/>
                <a:sym typeface="Telegraf Bold"/>
              </a:rPr>
              <a:t>+92-xxxxxx-xx</a:t>
            </a:r>
          </a:p>
        </p:txBody>
      </p:sp>
      <p:sp>
        <p:nvSpPr>
          <p:cNvPr id="14" name="TextBox 14"/>
          <p:cNvSpPr txBox="1"/>
          <p:nvPr/>
        </p:nvSpPr>
        <p:spPr>
          <a:xfrm>
            <a:off x="12545109" y="4348598"/>
            <a:ext cx="4857750" cy="505523"/>
          </a:xfrm>
          <a:prstGeom prst="rect">
            <a:avLst/>
          </a:prstGeom>
        </p:spPr>
        <p:txBody>
          <a:bodyPr lIns="0" tIns="0" rIns="0" bIns="0" rtlCol="0" anchor="t">
            <a:spAutoFit/>
          </a:bodyPr>
          <a:lstStyle/>
          <a:p>
            <a:pPr algn="ctr">
              <a:lnSpc>
                <a:spcPts val="4200"/>
              </a:lnSpc>
              <a:spcBef>
                <a:spcPct val="0"/>
              </a:spcBef>
            </a:pPr>
            <a:r>
              <a:rPr lang="en-US" sz="3000" b="1" dirty="0">
                <a:solidFill>
                  <a:srgbClr val="F4F6FC"/>
                </a:solidFill>
                <a:latin typeface="Telegraf Bold"/>
                <a:ea typeface="Telegraf Bold"/>
                <a:cs typeface="Telegraf Bold"/>
                <a:sym typeface="Telegraf Bold"/>
              </a:rPr>
              <a:t>techkreative@gmail.com</a:t>
            </a:r>
          </a:p>
        </p:txBody>
      </p:sp>
      <p:sp>
        <p:nvSpPr>
          <p:cNvPr id="15" name="TextBox 15"/>
          <p:cNvSpPr txBox="1"/>
          <p:nvPr/>
        </p:nvSpPr>
        <p:spPr>
          <a:xfrm>
            <a:off x="12545108" y="5519705"/>
            <a:ext cx="4295091" cy="505523"/>
          </a:xfrm>
          <a:prstGeom prst="rect">
            <a:avLst/>
          </a:prstGeom>
        </p:spPr>
        <p:txBody>
          <a:bodyPr wrap="square" lIns="0" tIns="0" rIns="0" bIns="0" rtlCol="0" anchor="t">
            <a:spAutoFit/>
          </a:bodyPr>
          <a:lstStyle/>
          <a:p>
            <a:pPr algn="ctr">
              <a:lnSpc>
                <a:spcPts val="4200"/>
              </a:lnSpc>
              <a:spcBef>
                <a:spcPct val="0"/>
              </a:spcBef>
            </a:pPr>
            <a:r>
              <a:rPr lang="en-US" sz="3000" b="1" dirty="0">
                <a:solidFill>
                  <a:srgbClr val="F4F6FC"/>
                </a:solidFill>
                <a:latin typeface="Telegraf Bold"/>
                <a:ea typeface="Telegraf Bold"/>
                <a:cs typeface="Telegraf Bold"/>
                <a:sym typeface="Telegraf Bold"/>
              </a:rPr>
              <a:t>ww.techkreative.com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1000"/>
                                        <p:tgtEl>
                                          <p:spTgt spid="13"/>
                                        </p:tgtEl>
                                      </p:cBhvr>
                                    </p:animEffect>
                                    <p:anim calcmode="lin" valueType="num">
                                      <p:cBhvr>
                                        <p:cTn id="29" dur="1000" fill="hold"/>
                                        <p:tgtEl>
                                          <p:spTgt spid="13"/>
                                        </p:tgtEl>
                                        <p:attrNameLst>
                                          <p:attrName>ppt_x</p:attrName>
                                        </p:attrNameLst>
                                      </p:cBhvr>
                                      <p:tavLst>
                                        <p:tav tm="0">
                                          <p:val>
                                            <p:strVal val="#ppt_x"/>
                                          </p:val>
                                        </p:tav>
                                        <p:tav tm="100000">
                                          <p:val>
                                            <p:strVal val="#ppt_x"/>
                                          </p:val>
                                        </p:tav>
                                      </p:tavLst>
                                    </p:anim>
                                    <p:anim calcmode="lin" valueType="num">
                                      <p:cBhvr>
                                        <p:cTn id="3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1000"/>
                                        <p:tgtEl>
                                          <p:spTgt spid="7"/>
                                        </p:tgtEl>
                                      </p:cBhvr>
                                    </p:animEffect>
                                    <p:anim calcmode="lin" valueType="num">
                                      <p:cBhvr>
                                        <p:cTn id="36" dur="1000" fill="hold"/>
                                        <p:tgtEl>
                                          <p:spTgt spid="7"/>
                                        </p:tgtEl>
                                        <p:attrNameLst>
                                          <p:attrName>ppt_x</p:attrName>
                                        </p:attrNameLst>
                                      </p:cBhvr>
                                      <p:tavLst>
                                        <p:tav tm="0">
                                          <p:val>
                                            <p:strVal val="#ppt_x"/>
                                          </p:val>
                                        </p:tav>
                                        <p:tav tm="100000">
                                          <p:val>
                                            <p:strVal val="#ppt_x"/>
                                          </p:val>
                                        </p:tav>
                                      </p:tavLst>
                                    </p:anim>
                                    <p:anim calcmode="lin" valueType="num">
                                      <p:cBhvr>
                                        <p:cTn id="37"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1000"/>
                                        <p:tgtEl>
                                          <p:spTgt spid="14"/>
                                        </p:tgtEl>
                                      </p:cBhvr>
                                    </p:animEffect>
                                    <p:anim calcmode="lin" valueType="num">
                                      <p:cBhvr>
                                        <p:cTn id="43" dur="1000" fill="hold"/>
                                        <p:tgtEl>
                                          <p:spTgt spid="14"/>
                                        </p:tgtEl>
                                        <p:attrNameLst>
                                          <p:attrName>ppt_x</p:attrName>
                                        </p:attrNameLst>
                                      </p:cBhvr>
                                      <p:tavLst>
                                        <p:tav tm="0">
                                          <p:val>
                                            <p:strVal val="#ppt_x"/>
                                          </p:val>
                                        </p:tav>
                                        <p:tav tm="100000">
                                          <p:val>
                                            <p:strVal val="#ppt_x"/>
                                          </p:val>
                                        </p:tav>
                                      </p:tavLst>
                                    </p:anim>
                                    <p:anim calcmode="lin" valueType="num">
                                      <p:cBhvr>
                                        <p:cTn id="44"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fade">
                                      <p:cBhvr>
                                        <p:cTn id="49" dur="1000"/>
                                        <p:tgtEl>
                                          <p:spTgt spid="8"/>
                                        </p:tgtEl>
                                      </p:cBhvr>
                                    </p:animEffect>
                                    <p:anim calcmode="lin" valueType="num">
                                      <p:cBhvr>
                                        <p:cTn id="50" dur="1000" fill="hold"/>
                                        <p:tgtEl>
                                          <p:spTgt spid="8"/>
                                        </p:tgtEl>
                                        <p:attrNameLst>
                                          <p:attrName>ppt_x</p:attrName>
                                        </p:attrNameLst>
                                      </p:cBhvr>
                                      <p:tavLst>
                                        <p:tav tm="0">
                                          <p:val>
                                            <p:strVal val="#ppt_x"/>
                                          </p:val>
                                        </p:tav>
                                        <p:tav tm="100000">
                                          <p:val>
                                            <p:strVal val="#ppt_x"/>
                                          </p:val>
                                        </p:tav>
                                      </p:tavLst>
                                    </p:anim>
                                    <p:anim calcmode="lin" valueType="num">
                                      <p:cBhvr>
                                        <p:cTn id="5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15">
                                            <p:txEl>
                                              <p:pRg st="0" end="0"/>
                                            </p:txEl>
                                          </p:spTgt>
                                        </p:tgtEl>
                                        <p:attrNameLst>
                                          <p:attrName>style.visibility</p:attrName>
                                        </p:attrNameLst>
                                      </p:cBhvr>
                                      <p:to>
                                        <p:strVal val="visible"/>
                                      </p:to>
                                    </p:set>
                                    <p:animEffect transition="in" filter="fade">
                                      <p:cBhvr>
                                        <p:cTn id="56" dur="1000"/>
                                        <p:tgtEl>
                                          <p:spTgt spid="15">
                                            <p:txEl>
                                              <p:pRg st="0" end="0"/>
                                            </p:txEl>
                                          </p:spTgt>
                                        </p:tgtEl>
                                      </p:cBhvr>
                                    </p:animEffect>
                                    <p:anim calcmode="lin" valueType="num">
                                      <p:cBhvr>
                                        <p:cTn id="57"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58"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9159633" y="-4130345"/>
            <a:ext cx="4998022" cy="13258712"/>
            <a:chOff x="0" y="0"/>
            <a:chExt cx="280453" cy="743985"/>
          </a:xfrm>
        </p:grpSpPr>
        <p:sp>
          <p:nvSpPr>
            <p:cNvPr id="3" name="Freeform 3"/>
            <p:cNvSpPr/>
            <p:nvPr/>
          </p:nvSpPr>
          <p:spPr>
            <a:xfrm>
              <a:off x="0" y="0"/>
              <a:ext cx="280453" cy="743985"/>
            </a:xfrm>
            <a:custGeom>
              <a:avLst/>
              <a:gdLst/>
              <a:ahLst/>
              <a:cxnLst/>
              <a:rect l="l" t="t" r="r" b="b"/>
              <a:pathLst>
                <a:path w="280453" h="743985">
                  <a:moveTo>
                    <a:pt x="0" y="0"/>
                  </a:moveTo>
                  <a:lnTo>
                    <a:pt x="280453" y="0"/>
                  </a:lnTo>
                  <a:lnTo>
                    <a:pt x="280453" y="743985"/>
                  </a:lnTo>
                  <a:lnTo>
                    <a:pt x="0" y="743985"/>
                  </a:lnTo>
                  <a:close/>
                </a:path>
              </a:pathLst>
            </a:custGeom>
            <a:solidFill>
              <a:srgbClr val="008080"/>
            </a:solidFill>
          </p:spPr>
        </p:sp>
        <p:sp>
          <p:nvSpPr>
            <p:cNvPr id="4" name="TextBox 4"/>
            <p:cNvSpPr txBox="1"/>
            <p:nvPr/>
          </p:nvSpPr>
          <p:spPr>
            <a:xfrm>
              <a:off x="0" y="-76200"/>
              <a:ext cx="280453" cy="820185"/>
            </a:xfrm>
            <a:prstGeom prst="rect">
              <a:avLst/>
            </a:prstGeom>
          </p:spPr>
          <p:txBody>
            <a:bodyPr lIns="50800" tIns="50800" rIns="50800" bIns="50800" rtlCol="0" anchor="ctr"/>
            <a:lstStyle/>
            <a:p>
              <a:pPr algn="ctr">
                <a:lnSpc>
                  <a:spcPts val="3360"/>
                </a:lnSpc>
              </a:pPr>
              <a:endParaRPr/>
            </a:p>
          </p:txBody>
        </p:sp>
      </p:grpSp>
      <p:sp>
        <p:nvSpPr>
          <p:cNvPr id="5" name="Freeform 5"/>
          <p:cNvSpPr/>
          <p:nvPr/>
        </p:nvSpPr>
        <p:spPr>
          <a:xfrm flipH="1">
            <a:off x="0" y="23867"/>
            <a:ext cx="5096246" cy="10263133"/>
          </a:xfrm>
          <a:custGeom>
            <a:avLst/>
            <a:gdLst/>
            <a:ahLst/>
            <a:cxnLst/>
            <a:rect l="l" t="t" r="r" b="b"/>
            <a:pathLst>
              <a:path w="5096246" h="10263133">
                <a:moveTo>
                  <a:pt x="5096246" y="0"/>
                </a:moveTo>
                <a:lnTo>
                  <a:pt x="0" y="0"/>
                </a:lnTo>
                <a:lnTo>
                  <a:pt x="0" y="10263133"/>
                </a:lnTo>
                <a:lnTo>
                  <a:pt x="5096246" y="10263133"/>
                </a:lnTo>
                <a:lnTo>
                  <a:pt x="5096246" y="0"/>
                </a:lnTo>
                <a:close/>
              </a:path>
            </a:pathLst>
          </a:custGeom>
          <a:blipFill>
            <a:blip r:embed="rId2"/>
            <a:stretch>
              <a:fillRect l="-17086" r="-17086"/>
            </a:stretch>
          </a:blipFill>
        </p:spPr>
      </p:sp>
      <p:sp>
        <p:nvSpPr>
          <p:cNvPr id="6" name="TextBox 6"/>
          <p:cNvSpPr txBox="1"/>
          <p:nvPr/>
        </p:nvSpPr>
        <p:spPr>
          <a:xfrm>
            <a:off x="5777753" y="5914518"/>
            <a:ext cx="8043407" cy="990563"/>
          </a:xfrm>
          <a:prstGeom prst="rect">
            <a:avLst/>
          </a:prstGeom>
        </p:spPr>
        <p:txBody>
          <a:bodyPr lIns="0" tIns="0" rIns="0" bIns="0" rtlCol="0" anchor="t">
            <a:spAutoFit/>
          </a:bodyPr>
          <a:lstStyle/>
          <a:p>
            <a:pPr marL="0" lvl="0" indent="0" algn="l">
              <a:lnSpc>
                <a:spcPts val="7200"/>
              </a:lnSpc>
              <a:spcBef>
                <a:spcPct val="0"/>
              </a:spcBef>
            </a:pPr>
            <a:r>
              <a:rPr lang="en-US" sz="6000" b="1" u="none" strike="noStrike" dirty="0">
                <a:solidFill>
                  <a:srgbClr val="008080"/>
                </a:solidFill>
                <a:latin typeface="Telegraf Bold"/>
                <a:ea typeface="Telegraf Bold"/>
                <a:cs typeface="Telegraf Bold"/>
                <a:sym typeface="Telegraf Bold"/>
              </a:rPr>
              <a:t>Agency</a:t>
            </a:r>
          </a:p>
        </p:txBody>
      </p:sp>
      <p:sp>
        <p:nvSpPr>
          <p:cNvPr id="7" name="TextBox 7"/>
          <p:cNvSpPr txBox="1"/>
          <p:nvPr/>
        </p:nvSpPr>
        <p:spPr>
          <a:xfrm>
            <a:off x="5718350" y="1599718"/>
            <a:ext cx="7289010" cy="990563"/>
          </a:xfrm>
          <a:prstGeom prst="rect">
            <a:avLst/>
          </a:prstGeom>
        </p:spPr>
        <p:txBody>
          <a:bodyPr lIns="0" tIns="0" rIns="0" bIns="0" rtlCol="0" anchor="t">
            <a:spAutoFit/>
          </a:bodyPr>
          <a:lstStyle/>
          <a:p>
            <a:pPr algn="l">
              <a:lnSpc>
                <a:spcPts val="7200"/>
              </a:lnSpc>
            </a:pPr>
            <a:r>
              <a:rPr lang="en-US" sz="6000" b="1" dirty="0">
                <a:solidFill>
                  <a:srgbClr val="F4F6FC"/>
                </a:solidFill>
                <a:latin typeface="Telegraf Bold"/>
                <a:ea typeface="Telegraf Bold"/>
                <a:cs typeface="Telegraf Bold"/>
                <a:sym typeface="Telegraf Bold"/>
              </a:rPr>
              <a:t>Objective</a:t>
            </a:r>
          </a:p>
        </p:txBody>
      </p:sp>
      <p:sp>
        <p:nvSpPr>
          <p:cNvPr id="8" name="TextBox 8"/>
          <p:cNvSpPr txBox="1"/>
          <p:nvPr/>
        </p:nvSpPr>
        <p:spPr>
          <a:xfrm>
            <a:off x="5777753" y="2737697"/>
            <a:ext cx="12313862" cy="1095301"/>
          </a:xfrm>
          <a:prstGeom prst="rect">
            <a:avLst/>
          </a:prstGeom>
        </p:spPr>
        <p:txBody>
          <a:bodyPr lIns="0" tIns="0" rIns="0" bIns="0" rtlCol="0" anchor="t">
            <a:spAutoFit/>
          </a:bodyPr>
          <a:lstStyle/>
          <a:p>
            <a:pPr marL="0" lvl="0" indent="0" algn="l">
              <a:lnSpc>
                <a:spcPts val="4200"/>
              </a:lnSpc>
              <a:spcBef>
                <a:spcPct val="0"/>
              </a:spcBef>
            </a:pPr>
            <a:r>
              <a:rPr lang="en-US" sz="3000" dirty="0">
                <a:solidFill>
                  <a:srgbClr val="F4F6FC"/>
                </a:solidFill>
                <a:latin typeface="Telegraf"/>
                <a:ea typeface="Telegraf"/>
                <a:cs typeface="Telegraf"/>
                <a:sym typeface="Telegraf"/>
              </a:rPr>
              <a:t>The main objective was that to build a website that showcase our tech startup portfolio, its earnings and in detail services overview</a:t>
            </a:r>
          </a:p>
        </p:txBody>
      </p:sp>
      <p:sp>
        <p:nvSpPr>
          <p:cNvPr id="9" name="TextBox 9"/>
          <p:cNvSpPr txBox="1"/>
          <p:nvPr/>
        </p:nvSpPr>
        <p:spPr>
          <a:xfrm>
            <a:off x="5777753" y="6965144"/>
            <a:ext cx="11813940" cy="1628663"/>
          </a:xfrm>
          <a:prstGeom prst="rect">
            <a:avLst/>
          </a:prstGeom>
        </p:spPr>
        <p:txBody>
          <a:bodyPr lIns="0" tIns="0" rIns="0" bIns="0" rtlCol="0" anchor="t">
            <a:spAutoFit/>
          </a:bodyPr>
          <a:lstStyle/>
          <a:p>
            <a:pPr marL="0" lvl="0" indent="0" algn="l">
              <a:lnSpc>
                <a:spcPts val="4200"/>
              </a:lnSpc>
              <a:spcBef>
                <a:spcPct val="0"/>
              </a:spcBef>
            </a:pPr>
            <a:r>
              <a:rPr lang="en-US" sz="3000" u="none" strike="noStrike" dirty="0">
                <a:solidFill>
                  <a:srgbClr val="008080"/>
                </a:solidFill>
                <a:latin typeface="Telegraf"/>
                <a:ea typeface="Telegraf"/>
                <a:cs typeface="Telegraf"/>
                <a:sym typeface="Telegraf"/>
              </a:rPr>
              <a:t>After discussion in our team we decided to build an agency named </a:t>
            </a:r>
            <a:r>
              <a:rPr lang="en-US" sz="3000" u="none" strike="noStrike" dirty="0" err="1">
                <a:solidFill>
                  <a:srgbClr val="008080"/>
                </a:solidFill>
                <a:latin typeface="Telegraf"/>
                <a:ea typeface="Telegraf"/>
                <a:cs typeface="Telegraf"/>
                <a:sym typeface="Telegraf"/>
              </a:rPr>
              <a:t>TechKreative</a:t>
            </a:r>
            <a:r>
              <a:rPr lang="en-US" sz="3000" u="none" strike="noStrike" dirty="0">
                <a:solidFill>
                  <a:srgbClr val="008080"/>
                </a:solidFill>
                <a:latin typeface="Telegraf"/>
                <a:ea typeface="Telegraf"/>
                <a:cs typeface="Telegraf"/>
                <a:sym typeface="Telegraf"/>
              </a:rPr>
              <a:t> which provide digital services and innovative solutions for your businesses and help them grow digitally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animEffect transition="in" filter="fade">
                                      <p:cBhvr>
                                        <p:cTn id="21" dur="1000"/>
                                        <p:tgtEl>
                                          <p:spTgt spid="6">
                                            <p:txEl>
                                              <p:pRg st="0" end="0"/>
                                            </p:txEl>
                                          </p:spTgt>
                                        </p:tgtEl>
                                      </p:cBhvr>
                                    </p:animEffect>
                                    <p:anim calcmode="lin" valueType="num">
                                      <p:cBhvr>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10555688" y="-4450080"/>
            <a:ext cx="4227738" cy="12363447"/>
            <a:chOff x="0" y="0"/>
            <a:chExt cx="237231" cy="693749"/>
          </a:xfrm>
        </p:grpSpPr>
        <p:sp>
          <p:nvSpPr>
            <p:cNvPr id="3" name="Freeform 3"/>
            <p:cNvSpPr/>
            <p:nvPr/>
          </p:nvSpPr>
          <p:spPr>
            <a:xfrm>
              <a:off x="0" y="0"/>
              <a:ext cx="237231" cy="693749"/>
            </a:xfrm>
            <a:custGeom>
              <a:avLst/>
              <a:gdLst/>
              <a:ahLst/>
              <a:cxnLst/>
              <a:rect l="l" t="t" r="r" b="b"/>
              <a:pathLst>
                <a:path w="237231" h="693749">
                  <a:moveTo>
                    <a:pt x="0" y="0"/>
                  </a:moveTo>
                  <a:lnTo>
                    <a:pt x="237231" y="0"/>
                  </a:lnTo>
                  <a:lnTo>
                    <a:pt x="237231" y="693749"/>
                  </a:lnTo>
                  <a:lnTo>
                    <a:pt x="0" y="693749"/>
                  </a:lnTo>
                  <a:close/>
                </a:path>
              </a:pathLst>
            </a:custGeom>
            <a:solidFill>
              <a:srgbClr val="008080"/>
            </a:solidFill>
          </p:spPr>
        </p:sp>
        <p:sp>
          <p:nvSpPr>
            <p:cNvPr id="4" name="TextBox 4"/>
            <p:cNvSpPr txBox="1"/>
            <p:nvPr/>
          </p:nvSpPr>
          <p:spPr>
            <a:xfrm>
              <a:off x="0" y="-76200"/>
              <a:ext cx="237231" cy="769949"/>
            </a:xfrm>
            <a:prstGeom prst="rect">
              <a:avLst/>
            </a:prstGeom>
          </p:spPr>
          <p:txBody>
            <a:bodyPr lIns="50800" tIns="50800" rIns="50800" bIns="50800" rtlCol="0" anchor="ctr"/>
            <a:lstStyle/>
            <a:p>
              <a:pPr algn="ctr">
                <a:lnSpc>
                  <a:spcPts val="3360"/>
                </a:lnSpc>
              </a:pPr>
              <a:endParaRPr/>
            </a:p>
          </p:txBody>
        </p:sp>
      </p:grpSp>
      <p:sp>
        <p:nvSpPr>
          <p:cNvPr id="5" name="TextBox 5"/>
          <p:cNvSpPr txBox="1"/>
          <p:nvPr/>
        </p:nvSpPr>
        <p:spPr>
          <a:xfrm>
            <a:off x="7081164" y="2489060"/>
            <a:ext cx="8689763" cy="990563"/>
          </a:xfrm>
          <a:prstGeom prst="rect">
            <a:avLst/>
          </a:prstGeom>
        </p:spPr>
        <p:txBody>
          <a:bodyPr lIns="0" tIns="0" rIns="0" bIns="0" rtlCol="0" anchor="t">
            <a:spAutoFit/>
          </a:bodyPr>
          <a:lstStyle/>
          <a:p>
            <a:pPr marL="0" lvl="0" indent="0" algn="l">
              <a:lnSpc>
                <a:spcPts val="7200"/>
              </a:lnSpc>
              <a:spcBef>
                <a:spcPct val="0"/>
              </a:spcBef>
            </a:pPr>
            <a:r>
              <a:rPr lang="en-US" sz="6000" b="1" dirty="0">
                <a:solidFill>
                  <a:srgbClr val="F4F6FC"/>
                </a:solidFill>
                <a:latin typeface="Telegraf Bold"/>
                <a:ea typeface="Telegraf Bold"/>
                <a:cs typeface="Telegraf Bold"/>
                <a:sym typeface="Telegraf Bold"/>
              </a:rPr>
              <a:t>Procedure</a:t>
            </a:r>
          </a:p>
        </p:txBody>
      </p:sp>
      <p:grpSp>
        <p:nvGrpSpPr>
          <p:cNvPr id="6" name="Group 6"/>
          <p:cNvGrpSpPr/>
          <p:nvPr/>
        </p:nvGrpSpPr>
        <p:grpSpPr>
          <a:xfrm rot="5400000">
            <a:off x="-22288" y="3776878"/>
            <a:ext cx="6441488" cy="6578755"/>
            <a:chOff x="0" y="0"/>
            <a:chExt cx="339746" cy="346986"/>
          </a:xfrm>
        </p:grpSpPr>
        <p:sp>
          <p:nvSpPr>
            <p:cNvPr id="7" name="Freeform 7"/>
            <p:cNvSpPr/>
            <p:nvPr/>
          </p:nvSpPr>
          <p:spPr>
            <a:xfrm>
              <a:off x="0" y="0"/>
              <a:ext cx="339746" cy="346986"/>
            </a:xfrm>
            <a:custGeom>
              <a:avLst/>
              <a:gdLst/>
              <a:ahLst/>
              <a:cxnLst/>
              <a:rect l="l" t="t" r="r" b="b"/>
              <a:pathLst>
                <a:path w="339746" h="346986">
                  <a:moveTo>
                    <a:pt x="0" y="0"/>
                  </a:moveTo>
                  <a:lnTo>
                    <a:pt x="339746" y="0"/>
                  </a:lnTo>
                  <a:lnTo>
                    <a:pt x="339746" y="346986"/>
                  </a:lnTo>
                  <a:lnTo>
                    <a:pt x="0" y="346986"/>
                  </a:lnTo>
                  <a:close/>
                </a:path>
              </a:pathLst>
            </a:custGeom>
            <a:solidFill>
              <a:srgbClr val="008080"/>
            </a:solidFill>
          </p:spPr>
        </p:sp>
        <p:sp>
          <p:nvSpPr>
            <p:cNvPr id="8" name="TextBox 8"/>
            <p:cNvSpPr txBox="1"/>
            <p:nvPr/>
          </p:nvSpPr>
          <p:spPr>
            <a:xfrm>
              <a:off x="0" y="-76200"/>
              <a:ext cx="339746" cy="423186"/>
            </a:xfrm>
            <a:prstGeom prst="rect">
              <a:avLst/>
            </a:prstGeom>
          </p:spPr>
          <p:txBody>
            <a:bodyPr lIns="50800" tIns="50800" rIns="50800" bIns="50800" rtlCol="0" anchor="ctr"/>
            <a:lstStyle/>
            <a:p>
              <a:pPr algn="ctr">
                <a:lnSpc>
                  <a:spcPts val="3360"/>
                </a:lnSpc>
              </a:pPr>
              <a:endParaRPr/>
            </a:p>
          </p:txBody>
        </p:sp>
      </p:grpSp>
      <p:sp>
        <p:nvSpPr>
          <p:cNvPr id="9" name="TextBox 9"/>
          <p:cNvSpPr txBox="1"/>
          <p:nvPr/>
        </p:nvSpPr>
        <p:spPr>
          <a:xfrm>
            <a:off x="477256" y="6570973"/>
            <a:ext cx="5249170" cy="990563"/>
          </a:xfrm>
          <a:prstGeom prst="rect">
            <a:avLst/>
          </a:prstGeom>
        </p:spPr>
        <p:txBody>
          <a:bodyPr lIns="0" tIns="0" rIns="0" bIns="0" rtlCol="0" anchor="t">
            <a:spAutoFit/>
          </a:bodyPr>
          <a:lstStyle/>
          <a:p>
            <a:pPr algn="ctr">
              <a:lnSpc>
                <a:spcPts val="7200"/>
              </a:lnSpc>
              <a:spcBef>
                <a:spcPct val="0"/>
              </a:spcBef>
            </a:pPr>
            <a:r>
              <a:rPr lang="en-US" sz="6000" b="1" dirty="0">
                <a:solidFill>
                  <a:srgbClr val="F4F6FC"/>
                </a:solidFill>
                <a:latin typeface="Telegraf Bold"/>
                <a:ea typeface="Telegraf Bold"/>
                <a:cs typeface="Telegraf Bold"/>
                <a:sym typeface="Telegraf Bold"/>
              </a:rPr>
              <a:t>Instructions</a:t>
            </a:r>
          </a:p>
        </p:txBody>
      </p:sp>
      <p:sp>
        <p:nvSpPr>
          <p:cNvPr id="10" name="TextBox 10"/>
          <p:cNvSpPr txBox="1"/>
          <p:nvPr/>
        </p:nvSpPr>
        <p:spPr>
          <a:xfrm>
            <a:off x="7467600" y="5808725"/>
            <a:ext cx="9663204" cy="2114401"/>
          </a:xfrm>
          <a:prstGeom prst="rect">
            <a:avLst/>
          </a:prstGeom>
        </p:spPr>
        <p:txBody>
          <a:bodyPr wrap="square" lIns="0" tIns="0" rIns="0" bIns="0" rtlCol="0" anchor="t">
            <a:spAutoFit/>
          </a:bodyPr>
          <a:lstStyle/>
          <a:p>
            <a:pPr marL="0" lvl="0" indent="0" algn="just">
              <a:lnSpc>
                <a:spcPts val="4200"/>
              </a:lnSpc>
              <a:spcBef>
                <a:spcPct val="0"/>
              </a:spcBef>
            </a:pPr>
            <a:r>
              <a:rPr lang="en-US" sz="3000" dirty="0">
                <a:solidFill>
                  <a:srgbClr val="101010"/>
                </a:solidFill>
                <a:latin typeface="Open Sans"/>
                <a:ea typeface="Open Sans"/>
                <a:cs typeface="Open Sans"/>
                <a:sym typeface="Open Sans"/>
              </a:rPr>
              <a:t>According to the manual and our instructor we have to build a website that </a:t>
            </a:r>
            <a:r>
              <a:rPr lang="en-US" sz="3000" dirty="0" err="1">
                <a:solidFill>
                  <a:srgbClr val="101010"/>
                </a:solidFill>
                <a:latin typeface="Open Sans"/>
                <a:ea typeface="Open Sans"/>
                <a:cs typeface="Open Sans"/>
                <a:sym typeface="Open Sans"/>
              </a:rPr>
              <a:t>showcause</a:t>
            </a:r>
            <a:r>
              <a:rPr lang="en-US" sz="3000" dirty="0">
                <a:solidFill>
                  <a:srgbClr val="101010"/>
                </a:solidFill>
                <a:latin typeface="Open Sans"/>
                <a:ea typeface="Open Sans"/>
                <a:cs typeface="Open Sans"/>
                <a:sym typeface="Open Sans"/>
              </a:rPr>
              <a:t> our </a:t>
            </a:r>
            <a:r>
              <a:rPr lang="en-US" sz="3000" b="1" dirty="0">
                <a:solidFill>
                  <a:srgbClr val="101010"/>
                </a:solidFill>
                <a:latin typeface="Open Sans Bold"/>
                <a:ea typeface="Open Sans Bold"/>
                <a:cs typeface="Open Sans Bold"/>
                <a:sym typeface="Open Sans Bold"/>
              </a:rPr>
              <a:t>tech startup</a:t>
            </a:r>
            <a:r>
              <a:rPr lang="en-US" sz="3000" dirty="0">
                <a:solidFill>
                  <a:srgbClr val="101010"/>
                </a:solidFill>
                <a:latin typeface="Open Sans"/>
                <a:ea typeface="Open Sans"/>
                <a:cs typeface="Open Sans"/>
                <a:sym typeface="Open Sans"/>
              </a:rPr>
              <a:t> </a:t>
            </a:r>
            <a:r>
              <a:rPr lang="en-US" sz="3000" b="1" dirty="0">
                <a:solidFill>
                  <a:srgbClr val="101010"/>
                </a:solidFill>
                <a:latin typeface="Open Sans Bold"/>
                <a:ea typeface="Open Sans Bold"/>
                <a:cs typeface="Open Sans Bold"/>
                <a:sym typeface="Open Sans Bold"/>
              </a:rPr>
              <a:t>portfolio</a:t>
            </a:r>
            <a:r>
              <a:rPr lang="en-US" sz="3000" dirty="0">
                <a:solidFill>
                  <a:srgbClr val="101010"/>
                </a:solidFill>
                <a:latin typeface="Open Sans"/>
                <a:ea typeface="Open Sans"/>
                <a:cs typeface="Open Sans"/>
                <a:sym typeface="Open Sans"/>
              </a:rPr>
              <a:t>, its </a:t>
            </a:r>
            <a:r>
              <a:rPr lang="en-US" sz="3000" b="1" dirty="0">
                <a:solidFill>
                  <a:srgbClr val="101010"/>
                </a:solidFill>
                <a:latin typeface="Open Sans Bold"/>
                <a:ea typeface="Open Sans Bold"/>
                <a:cs typeface="Open Sans Bold"/>
                <a:sym typeface="Open Sans Bold"/>
              </a:rPr>
              <a:t>earning</a:t>
            </a:r>
            <a:r>
              <a:rPr lang="en-US" sz="3000" dirty="0">
                <a:solidFill>
                  <a:srgbClr val="101010"/>
                </a:solidFill>
                <a:latin typeface="Open Sans"/>
                <a:ea typeface="Open Sans"/>
                <a:cs typeface="Open Sans"/>
                <a:sym typeface="Open Sans"/>
              </a:rPr>
              <a:t>, </a:t>
            </a:r>
            <a:r>
              <a:rPr lang="en-US" sz="3000" b="1" dirty="0">
                <a:solidFill>
                  <a:srgbClr val="101010"/>
                </a:solidFill>
                <a:latin typeface="Open Sans Bold"/>
                <a:ea typeface="Open Sans Bold"/>
                <a:cs typeface="Open Sans Bold"/>
                <a:sym typeface="Open Sans Bold"/>
              </a:rPr>
              <a:t>calculations</a:t>
            </a:r>
            <a:r>
              <a:rPr lang="en-US" sz="3000" dirty="0">
                <a:solidFill>
                  <a:srgbClr val="101010"/>
                </a:solidFill>
                <a:latin typeface="Open Sans"/>
                <a:ea typeface="Open Sans"/>
                <a:cs typeface="Open Sans"/>
                <a:sym typeface="Open Sans"/>
              </a:rPr>
              <a:t> and detailed </a:t>
            </a:r>
            <a:r>
              <a:rPr lang="en-US" sz="3000" b="1" dirty="0">
                <a:solidFill>
                  <a:srgbClr val="101010"/>
                </a:solidFill>
                <a:latin typeface="Open Sans Bold"/>
                <a:ea typeface="Open Sans Bold"/>
                <a:cs typeface="Open Sans Bold"/>
                <a:sym typeface="Open Sans Bold"/>
              </a:rPr>
              <a:t>report</a:t>
            </a:r>
            <a:r>
              <a:rPr lang="en-US" sz="3000" dirty="0">
                <a:solidFill>
                  <a:srgbClr val="101010"/>
                </a:solidFill>
                <a:latin typeface="Open Sans"/>
                <a:ea typeface="Open Sans"/>
                <a:cs typeface="Open Sans"/>
                <a:sym typeface="Open Sans"/>
              </a:rPr>
              <a:t> about the startup.</a:t>
            </a:r>
          </a:p>
        </p:txBody>
      </p:sp>
      <p:grpSp>
        <p:nvGrpSpPr>
          <p:cNvPr id="11" name="Group 11"/>
          <p:cNvGrpSpPr/>
          <p:nvPr/>
        </p:nvGrpSpPr>
        <p:grpSpPr>
          <a:xfrm rot="5400000">
            <a:off x="-8739128" y="-5260222"/>
            <a:ext cx="4147269" cy="13480001"/>
            <a:chOff x="0" y="0"/>
            <a:chExt cx="232715" cy="756402"/>
          </a:xfrm>
        </p:grpSpPr>
        <p:sp>
          <p:nvSpPr>
            <p:cNvPr id="12" name="Freeform 12"/>
            <p:cNvSpPr/>
            <p:nvPr/>
          </p:nvSpPr>
          <p:spPr>
            <a:xfrm>
              <a:off x="0" y="0"/>
              <a:ext cx="232715" cy="756402"/>
            </a:xfrm>
            <a:custGeom>
              <a:avLst/>
              <a:gdLst/>
              <a:ahLst/>
              <a:cxnLst/>
              <a:rect l="l" t="t" r="r" b="b"/>
              <a:pathLst>
                <a:path w="232715" h="756402">
                  <a:moveTo>
                    <a:pt x="0" y="0"/>
                  </a:moveTo>
                  <a:lnTo>
                    <a:pt x="232715" y="0"/>
                  </a:lnTo>
                  <a:lnTo>
                    <a:pt x="232715" y="756402"/>
                  </a:lnTo>
                  <a:lnTo>
                    <a:pt x="0" y="756402"/>
                  </a:lnTo>
                  <a:close/>
                </a:path>
              </a:pathLst>
            </a:custGeom>
            <a:solidFill>
              <a:srgbClr val="FFFFFF"/>
            </a:solidFill>
          </p:spPr>
        </p:sp>
        <p:sp>
          <p:nvSpPr>
            <p:cNvPr id="13" name="TextBox 13"/>
            <p:cNvSpPr txBox="1"/>
            <p:nvPr/>
          </p:nvSpPr>
          <p:spPr>
            <a:xfrm>
              <a:off x="0" y="-76200"/>
              <a:ext cx="232715" cy="832602"/>
            </a:xfrm>
            <a:prstGeom prst="rect">
              <a:avLst/>
            </a:prstGeom>
          </p:spPr>
          <p:txBody>
            <a:bodyPr lIns="50800" tIns="50800" rIns="50800" bIns="50800" rtlCol="0" anchor="ctr"/>
            <a:lstStyle/>
            <a:p>
              <a:pPr algn="ctr">
                <a:lnSpc>
                  <a:spcPts val="3360"/>
                </a:lnSpc>
              </a:pPr>
              <a:endParaRPr/>
            </a:p>
          </p:txBody>
        </p:sp>
      </p:grpSp>
      <p:sp>
        <p:nvSpPr>
          <p:cNvPr id="14" name="Freeform 14"/>
          <p:cNvSpPr/>
          <p:nvPr/>
        </p:nvSpPr>
        <p:spPr>
          <a:xfrm>
            <a:off x="2078797" y="1028700"/>
            <a:ext cx="2046088" cy="2076289"/>
          </a:xfrm>
          <a:custGeom>
            <a:avLst/>
            <a:gdLst/>
            <a:ahLst/>
            <a:cxnLst/>
            <a:rect l="l" t="t" r="r" b="b"/>
            <a:pathLst>
              <a:path w="2046088" h="2076289">
                <a:moveTo>
                  <a:pt x="0" y="0"/>
                </a:moveTo>
                <a:lnTo>
                  <a:pt x="2046089" y="0"/>
                </a:lnTo>
                <a:lnTo>
                  <a:pt x="2046089" y="2076289"/>
                </a:lnTo>
                <a:lnTo>
                  <a:pt x="0" y="207628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xEl>
                                              <p:pRg st="0" end="0"/>
                                            </p:txEl>
                                          </p:spTgt>
                                        </p:tgtEl>
                                        <p:attrNameLst>
                                          <p:attrName>style.visibility</p:attrName>
                                        </p:attrNameLst>
                                      </p:cBhvr>
                                      <p:to>
                                        <p:strVal val="visible"/>
                                      </p:to>
                                    </p:set>
                                    <p:animEffect transition="in" filter="fade">
                                      <p:cBhvr>
                                        <p:cTn id="14" dur="1000"/>
                                        <p:tgtEl>
                                          <p:spTgt spid="10">
                                            <p:txEl>
                                              <p:pRg st="0" end="0"/>
                                            </p:txEl>
                                          </p:spTgt>
                                        </p:tgtEl>
                                      </p:cBhvr>
                                    </p:animEffect>
                                    <p:anim calcmode="lin" valueType="num">
                                      <p:cBhvr>
                                        <p:cTn id="15"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8080"/>
        </a:solidFill>
        <a:effectLst/>
      </p:bgPr>
    </p:bg>
    <p:spTree>
      <p:nvGrpSpPr>
        <p:cNvPr id="1" name=""/>
        <p:cNvGrpSpPr/>
        <p:nvPr/>
      </p:nvGrpSpPr>
      <p:grpSpPr>
        <a:xfrm>
          <a:off x="0" y="0"/>
          <a:ext cx="0" cy="0"/>
          <a:chOff x="0" y="0"/>
          <a:chExt cx="0" cy="0"/>
        </a:xfrm>
      </p:grpSpPr>
      <p:sp>
        <p:nvSpPr>
          <p:cNvPr id="2" name="Freeform 2"/>
          <p:cNvSpPr/>
          <p:nvPr/>
        </p:nvSpPr>
        <p:spPr>
          <a:xfrm>
            <a:off x="1833156" y="2755887"/>
            <a:ext cx="7360088" cy="3448448"/>
          </a:xfrm>
          <a:custGeom>
            <a:avLst/>
            <a:gdLst/>
            <a:ahLst/>
            <a:cxnLst/>
            <a:rect l="l" t="t" r="r" b="b"/>
            <a:pathLst>
              <a:path w="7360088" h="3448448">
                <a:moveTo>
                  <a:pt x="0" y="0"/>
                </a:moveTo>
                <a:lnTo>
                  <a:pt x="7360087" y="0"/>
                </a:lnTo>
                <a:lnTo>
                  <a:pt x="7360087" y="3448449"/>
                </a:lnTo>
                <a:lnTo>
                  <a:pt x="0" y="3448449"/>
                </a:lnTo>
                <a:lnTo>
                  <a:pt x="0" y="0"/>
                </a:lnTo>
                <a:close/>
              </a:path>
            </a:pathLst>
          </a:custGeom>
          <a:blipFill>
            <a:blip r:embed="rId2"/>
            <a:stretch>
              <a:fillRect l="-18" r="-18" b="-800"/>
            </a:stretch>
          </a:blipFill>
        </p:spPr>
      </p:sp>
      <p:sp>
        <p:nvSpPr>
          <p:cNvPr id="3" name="Freeform 3"/>
          <p:cNvSpPr/>
          <p:nvPr/>
        </p:nvSpPr>
        <p:spPr>
          <a:xfrm>
            <a:off x="1833156" y="6423411"/>
            <a:ext cx="7360088" cy="3141286"/>
          </a:xfrm>
          <a:custGeom>
            <a:avLst/>
            <a:gdLst/>
            <a:ahLst/>
            <a:cxnLst/>
            <a:rect l="l" t="t" r="r" b="b"/>
            <a:pathLst>
              <a:path w="7360088" h="3141286">
                <a:moveTo>
                  <a:pt x="0" y="0"/>
                </a:moveTo>
                <a:lnTo>
                  <a:pt x="7360087" y="0"/>
                </a:lnTo>
                <a:lnTo>
                  <a:pt x="7360087" y="3141286"/>
                </a:lnTo>
                <a:lnTo>
                  <a:pt x="0" y="3141286"/>
                </a:lnTo>
                <a:lnTo>
                  <a:pt x="0" y="0"/>
                </a:lnTo>
                <a:close/>
              </a:path>
            </a:pathLst>
          </a:custGeom>
          <a:blipFill>
            <a:blip r:embed="rId3"/>
            <a:stretch>
              <a:fillRect l="-1610" r="-1610" b="-13767"/>
            </a:stretch>
          </a:blipFill>
        </p:spPr>
      </p:sp>
      <p:sp>
        <p:nvSpPr>
          <p:cNvPr id="4" name="Freeform 4"/>
          <p:cNvSpPr/>
          <p:nvPr/>
        </p:nvSpPr>
        <p:spPr>
          <a:xfrm>
            <a:off x="9410839" y="6423411"/>
            <a:ext cx="6888137" cy="3141286"/>
          </a:xfrm>
          <a:custGeom>
            <a:avLst/>
            <a:gdLst/>
            <a:ahLst/>
            <a:cxnLst/>
            <a:rect l="l" t="t" r="r" b="b"/>
            <a:pathLst>
              <a:path w="6888137" h="3141286">
                <a:moveTo>
                  <a:pt x="0" y="0"/>
                </a:moveTo>
                <a:lnTo>
                  <a:pt x="6888137" y="0"/>
                </a:lnTo>
                <a:lnTo>
                  <a:pt x="6888137" y="3141286"/>
                </a:lnTo>
                <a:lnTo>
                  <a:pt x="0" y="3141286"/>
                </a:lnTo>
                <a:lnTo>
                  <a:pt x="0" y="0"/>
                </a:lnTo>
                <a:close/>
              </a:path>
            </a:pathLst>
          </a:custGeom>
          <a:blipFill>
            <a:blip r:embed="rId4"/>
            <a:stretch>
              <a:fillRect t="-1054" b="-2245"/>
            </a:stretch>
          </a:blipFill>
        </p:spPr>
      </p:sp>
      <p:sp>
        <p:nvSpPr>
          <p:cNvPr id="5" name="Freeform 5"/>
          <p:cNvSpPr/>
          <p:nvPr/>
        </p:nvSpPr>
        <p:spPr>
          <a:xfrm>
            <a:off x="9410839" y="2755887"/>
            <a:ext cx="6888137" cy="3448448"/>
          </a:xfrm>
          <a:custGeom>
            <a:avLst/>
            <a:gdLst/>
            <a:ahLst/>
            <a:cxnLst/>
            <a:rect l="l" t="t" r="r" b="b"/>
            <a:pathLst>
              <a:path w="6888137" h="3448448">
                <a:moveTo>
                  <a:pt x="0" y="0"/>
                </a:moveTo>
                <a:lnTo>
                  <a:pt x="6888137" y="0"/>
                </a:lnTo>
                <a:lnTo>
                  <a:pt x="6888137" y="3448449"/>
                </a:lnTo>
                <a:lnTo>
                  <a:pt x="0" y="3448449"/>
                </a:lnTo>
                <a:lnTo>
                  <a:pt x="0" y="0"/>
                </a:lnTo>
                <a:close/>
              </a:path>
            </a:pathLst>
          </a:custGeom>
          <a:blipFill>
            <a:blip r:embed="rId5"/>
            <a:stretch>
              <a:fillRect l="-3473" r="-3473"/>
            </a:stretch>
          </a:blipFill>
        </p:spPr>
      </p:sp>
      <p:sp>
        <p:nvSpPr>
          <p:cNvPr id="6" name="TextBox 6"/>
          <p:cNvSpPr txBox="1"/>
          <p:nvPr/>
        </p:nvSpPr>
        <p:spPr>
          <a:xfrm>
            <a:off x="1294422" y="952500"/>
            <a:ext cx="8345542" cy="990563"/>
          </a:xfrm>
          <a:prstGeom prst="rect">
            <a:avLst/>
          </a:prstGeom>
        </p:spPr>
        <p:txBody>
          <a:bodyPr lIns="0" tIns="0" rIns="0" bIns="0" rtlCol="0" anchor="t">
            <a:spAutoFit/>
          </a:bodyPr>
          <a:lstStyle/>
          <a:p>
            <a:pPr marL="0" lvl="0" indent="0" algn="ctr">
              <a:lnSpc>
                <a:spcPts val="7200"/>
              </a:lnSpc>
              <a:spcBef>
                <a:spcPct val="0"/>
              </a:spcBef>
            </a:pPr>
            <a:r>
              <a:rPr lang="en-US" sz="6000" b="1" dirty="0">
                <a:solidFill>
                  <a:srgbClr val="F4F6FC"/>
                </a:solidFill>
                <a:latin typeface="Telegraf Bold"/>
                <a:ea typeface="Telegraf Bold"/>
                <a:cs typeface="Telegraf Bold"/>
                <a:sym typeface="Telegraf Bold"/>
              </a:rPr>
              <a:t>Website Overview</a:t>
            </a:r>
          </a:p>
        </p:txBody>
      </p:sp>
      <p:sp>
        <p:nvSpPr>
          <p:cNvPr id="7" name="TextBox 7"/>
          <p:cNvSpPr txBox="1"/>
          <p:nvPr/>
        </p:nvSpPr>
        <p:spPr>
          <a:xfrm>
            <a:off x="1950682" y="1771974"/>
            <a:ext cx="11384318" cy="589777"/>
          </a:xfrm>
          <a:prstGeom prst="rect">
            <a:avLst/>
          </a:prstGeom>
        </p:spPr>
        <p:txBody>
          <a:bodyPr wrap="square" lIns="0" tIns="0" rIns="0" bIns="0" rtlCol="0" anchor="t">
            <a:spAutoFit/>
          </a:bodyPr>
          <a:lstStyle/>
          <a:p>
            <a:pPr algn="l">
              <a:lnSpc>
                <a:spcPts val="4900"/>
              </a:lnSpc>
            </a:pPr>
            <a:r>
              <a:rPr lang="en-US" sz="3500" dirty="0">
                <a:solidFill>
                  <a:srgbClr val="FFFFFF"/>
                </a:solidFill>
                <a:latin typeface="Telegraf"/>
                <a:ea typeface="Telegraf"/>
                <a:cs typeface="Telegraf"/>
                <a:sym typeface="Telegraf"/>
              </a:rPr>
              <a:t>To visit our hosted site on </a:t>
            </a:r>
            <a:r>
              <a:rPr lang="en-US" sz="3500" dirty="0" err="1">
                <a:solidFill>
                  <a:srgbClr val="FFFFFF"/>
                </a:solidFill>
                <a:latin typeface="Telegraf"/>
                <a:ea typeface="Telegraf"/>
                <a:cs typeface="Telegraf"/>
                <a:sym typeface="Telegraf"/>
              </a:rPr>
              <a:t>github</a:t>
            </a:r>
            <a:r>
              <a:rPr lang="en-US" sz="3500" dirty="0">
                <a:solidFill>
                  <a:srgbClr val="FFFFFF"/>
                </a:solidFill>
                <a:latin typeface="Telegraf"/>
                <a:ea typeface="Telegraf"/>
                <a:cs typeface="Telegraf"/>
                <a:sym typeface="Telegraf"/>
              </a:rPr>
              <a:t> pages: </a:t>
            </a:r>
            <a:r>
              <a:rPr lang="en-US" sz="3500" u="sng" dirty="0">
                <a:solidFill>
                  <a:schemeClr val="bg1"/>
                </a:solidFill>
                <a:latin typeface="Telegraf"/>
                <a:ea typeface="Telegraf"/>
                <a:cs typeface="Telegraf"/>
                <a:sym typeface="Telegraf"/>
                <a:hlinkClick r:id="rId6" tooltip="https://moeezahmad-tech.github.io/Group_1-Tech_Startup_Portfolio/">
                  <a:extLst>
                    <a:ext uri="{A12FA001-AC4F-418D-AE19-62706E023703}">
                      <ahyp:hlinkClr xmlns:ahyp="http://schemas.microsoft.com/office/drawing/2018/hyperlinkcolor" val="tx"/>
                    </a:ext>
                  </a:extLst>
                </a:hlinkClick>
              </a:rPr>
              <a:t>Click</a:t>
            </a:r>
            <a:r>
              <a:rPr lang="en-US" sz="3500" u="sng" dirty="0">
                <a:solidFill>
                  <a:srgbClr val="0000FF"/>
                </a:solidFill>
                <a:latin typeface="Telegraf"/>
                <a:ea typeface="Telegraf"/>
                <a:cs typeface="Telegraf"/>
                <a:sym typeface="Telegraf"/>
                <a:hlinkClick r:id="rId6" tooltip="https://moeezahmad-tech.github.io/Group_1-Tech_Startup_Portfolio/">
                  <a:extLst>
                    <a:ext uri="{A12FA001-AC4F-418D-AE19-62706E023703}">
                      <ahyp:hlinkClr xmlns:ahyp="http://schemas.microsoft.com/office/drawing/2018/hyperlinkcolor" val="tx"/>
                    </a:ext>
                  </a:extLst>
                </a:hlinkClick>
              </a:rPr>
              <a:t> </a:t>
            </a:r>
            <a:r>
              <a:rPr lang="en-US" sz="3500" u="sng" dirty="0">
                <a:solidFill>
                  <a:schemeClr val="bg1"/>
                </a:solidFill>
                <a:latin typeface="Telegraf"/>
                <a:ea typeface="Telegraf"/>
                <a:cs typeface="Telegraf"/>
                <a:sym typeface="Telegraf"/>
                <a:hlinkClick r:id="rId6" tooltip="https://moeezahmad-tech.github.io/Group_1-Tech_Startup_Portfolio/">
                  <a:extLst>
                    <a:ext uri="{A12FA001-AC4F-418D-AE19-62706E023703}">
                      <ahyp:hlinkClr xmlns:ahyp="http://schemas.microsoft.com/office/drawing/2018/hyperlinkcolor" val="tx"/>
                    </a:ext>
                  </a:extLst>
                </a:hlinkClick>
              </a:rPr>
              <a:t>Here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fade">
                                      <p:cBhvr>
                                        <p:cTn id="14" dur="1000"/>
                                        <p:tgtEl>
                                          <p:spTgt spid="7">
                                            <p:txEl>
                                              <p:pRg st="0" end="0"/>
                                            </p:txEl>
                                          </p:spTgt>
                                        </p:tgtEl>
                                      </p:cBhvr>
                                    </p:animEffect>
                                    <p:anim calcmode="lin" valueType="num">
                                      <p:cBhvr>
                                        <p:cTn id="15"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1000"/>
                                        <p:tgtEl>
                                          <p:spTgt spid="5"/>
                                        </p:tgtEl>
                                      </p:cBhvr>
                                    </p:animEffect>
                                    <p:anim calcmode="lin" valueType="num">
                                      <p:cBhvr>
                                        <p:cTn id="36" dur="1000" fill="hold"/>
                                        <p:tgtEl>
                                          <p:spTgt spid="5"/>
                                        </p:tgtEl>
                                        <p:attrNameLst>
                                          <p:attrName>ppt_x</p:attrName>
                                        </p:attrNameLst>
                                      </p:cBhvr>
                                      <p:tavLst>
                                        <p:tav tm="0">
                                          <p:val>
                                            <p:strVal val="#ppt_x"/>
                                          </p:val>
                                        </p:tav>
                                        <p:tav tm="100000">
                                          <p:val>
                                            <p:strVal val="#ppt_x"/>
                                          </p:val>
                                        </p:tav>
                                      </p:tavLst>
                                    </p:anim>
                                    <p:anim calcmode="lin" valueType="num">
                                      <p:cBhvr>
                                        <p:cTn id="3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1000"/>
                                        <p:tgtEl>
                                          <p:spTgt spid="4"/>
                                        </p:tgtEl>
                                      </p:cBhvr>
                                    </p:animEffect>
                                    <p:anim calcmode="lin" valueType="num">
                                      <p:cBhvr>
                                        <p:cTn id="43" dur="1000" fill="hold"/>
                                        <p:tgtEl>
                                          <p:spTgt spid="4"/>
                                        </p:tgtEl>
                                        <p:attrNameLst>
                                          <p:attrName>ppt_x</p:attrName>
                                        </p:attrNameLst>
                                      </p:cBhvr>
                                      <p:tavLst>
                                        <p:tav tm="0">
                                          <p:val>
                                            <p:strVal val="#ppt_x"/>
                                          </p:val>
                                        </p:tav>
                                        <p:tav tm="100000">
                                          <p:val>
                                            <p:strVal val="#ppt_x"/>
                                          </p:val>
                                        </p:tav>
                                      </p:tavLst>
                                    </p:anim>
                                    <p:anim calcmode="lin" valueType="num">
                                      <p:cBhvr>
                                        <p:cTn id="4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8080"/>
        </a:solidFill>
        <a:effectLst/>
      </p:bgPr>
    </p:bg>
    <p:spTree>
      <p:nvGrpSpPr>
        <p:cNvPr id="1" name=""/>
        <p:cNvGrpSpPr/>
        <p:nvPr/>
      </p:nvGrpSpPr>
      <p:grpSpPr>
        <a:xfrm>
          <a:off x="0" y="0"/>
          <a:ext cx="0" cy="0"/>
          <a:chOff x="0" y="0"/>
          <a:chExt cx="0" cy="0"/>
        </a:xfrm>
      </p:grpSpPr>
      <p:sp>
        <p:nvSpPr>
          <p:cNvPr id="2" name="Freeform 2"/>
          <p:cNvSpPr/>
          <p:nvPr/>
        </p:nvSpPr>
        <p:spPr>
          <a:xfrm>
            <a:off x="1028700" y="3087322"/>
            <a:ext cx="9521803" cy="5994957"/>
          </a:xfrm>
          <a:custGeom>
            <a:avLst/>
            <a:gdLst/>
            <a:ahLst/>
            <a:cxnLst/>
            <a:rect l="l" t="t" r="r" b="b"/>
            <a:pathLst>
              <a:path w="9521803" h="5994957">
                <a:moveTo>
                  <a:pt x="0" y="0"/>
                </a:moveTo>
                <a:lnTo>
                  <a:pt x="9521803" y="0"/>
                </a:lnTo>
                <a:lnTo>
                  <a:pt x="9521803" y="5994957"/>
                </a:lnTo>
                <a:lnTo>
                  <a:pt x="0" y="5994957"/>
                </a:lnTo>
                <a:lnTo>
                  <a:pt x="0" y="0"/>
                </a:lnTo>
                <a:close/>
              </a:path>
            </a:pathLst>
          </a:custGeom>
          <a:blipFill>
            <a:blip r:embed="rId2"/>
            <a:stretch>
              <a:fillRect l="-189" r="-189"/>
            </a:stretch>
          </a:blipFill>
        </p:spPr>
      </p:sp>
      <p:sp>
        <p:nvSpPr>
          <p:cNvPr id="3" name="Freeform 3"/>
          <p:cNvSpPr/>
          <p:nvPr/>
        </p:nvSpPr>
        <p:spPr>
          <a:xfrm>
            <a:off x="11179835" y="3058659"/>
            <a:ext cx="6079465" cy="6052285"/>
          </a:xfrm>
          <a:custGeom>
            <a:avLst/>
            <a:gdLst/>
            <a:ahLst/>
            <a:cxnLst/>
            <a:rect l="l" t="t" r="r" b="b"/>
            <a:pathLst>
              <a:path w="6079465" h="6052285">
                <a:moveTo>
                  <a:pt x="0" y="0"/>
                </a:moveTo>
                <a:lnTo>
                  <a:pt x="6079465" y="0"/>
                </a:lnTo>
                <a:lnTo>
                  <a:pt x="6079465" y="6052284"/>
                </a:lnTo>
                <a:lnTo>
                  <a:pt x="0" y="6052284"/>
                </a:lnTo>
                <a:lnTo>
                  <a:pt x="0" y="0"/>
                </a:lnTo>
                <a:close/>
              </a:path>
            </a:pathLst>
          </a:custGeom>
          <a:blipFill>
            <a:blip r:embed="rId3"/>
            <a:stretch>
              <a:fillRect/>
            </a:stretch>
          </a:blipFill>
        </p:spPr>
      </p:sp>
      <p:sp>
        <p:nvSpPr>
          <p:cNvPr id="4" name="TextBox 4"/>
          <p:cNvSpPr txBox="1"/>
          <p:nvPr/>
        </p:nvSpPr>
        <p:spPr>
          <a:xfrm>
            <a:off x="-358438" y="952500"/>
            <a:ext cx="11538272" cy="990600"/>
          </a:xfrm>
          <a:prstGeom prst="rect">
            <a:avLst/>
          </a:prstGeom>
        </p:spPr>
        <p:txBody>
          <a:bodyPr lIns="0" tIns="0" rIns="0" bIns="0" rtlCol="0" anchor="t">
            <a:spAutoFit/>
          </a:bodyPr>
          <a:lstStyle/>
          <a:p>
            <a:pPr marL="0" lvl="0" indent="0" algn="ctr">
              <a:lnSpc>
                <a:spcPts val="7200"/>
              </a:lnSpc>
              <a:spcBef>
                <a:spcPct val="0"/>
              </a:spcBef>
            </a:pPr>
            <a:r>
              <a:rPr lang="en-US" sz="6000" b="1" dirty="0">
                <a:solidFill>
                  <a:srgbClr val="F4F6FC"/>
                </a:solidFill>
                <a:latin typeface="Telegraf Bold"/>
                <a:ea typeface="Telegraf Bold"/>
                <a:cs typeface="Telegraf Bold"/>
                <a:sym typeface="Telegraf Bold"/>
              </a:rPr>
              <a:t>Charts and calculations</a:t>
            </a:r>
          </a:p>
        </p:txBody>
      </p:sp>
      <p:sp>
        <p:nvSpPr>
          <p:cNvPr id="5" name="TextBox 5"/>
          <p:cNvSpPr txBox="1"/>
          <p:nvPr/>
        </p:nvSpPr>
        <p:spPr>
          <a:xfrm>
            <a:off x="1028700" y="1876425"/>
            <a:ext cx="15195590" cy="596900"/>
          </a:xfrm>
          <a:prstGeom prst="rect">
            <a:avLst/>
          </a:prstGeom>
        </p:spPr>
        <p:txBody>
          <a:bodyPr lIns="0" tIns="0" rIns="0" bIns="0" rtlCol="0" anchor="t">
            <a:spAutoFit/>
          </a:bodyPr>
          <a:lstStyle/>
          <a:p>
            <a:pPr algn="ctr">
              <a:lnSpc>
                <a:spcPts val="4900"/>
              </a:lnSpc>
              <a:spcBef>
                <a:spcPct val="0"/>
              </a:spcBef>
            </a:pPr>
            <a:r>
              <a:rPr lang="en-US" sz="3500" dirty="0">
                <a:solidFill>
                  <a:srgbClr val="FFFFFF"/>
                </a:solidFill>
                <a:latin typeface="Open Sans"/>
                <a:ea typeface="Open Sans"/>
                <a:cs typeface="Open Sans"/>
                <a:sym typeface="Open Sans"/>
              </a:rPr>
              <a:t>We perform calculations on our gross income and our financial summary.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1000"/>
                                        <p:tgtEl>
                                          <p:spTgt spid="5">
                                            <p:txEl>
                                              <p:pRg st="0" end="0"/>
                                            </p:txEl>
                                          </p:spTgt>
                                        </p:tgtEl>
                                      </p:cBhvr>
                                    </p:animEffect>
                                    <p:anim calcmode="lin" valueType="num">
                                      <p:cBhvr>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grpSp>
        <p:nvGrpSpPr>
          <p:cNvPr id="3" name="Group 3"/>
          <p:cNvGrpSpPr/>
          <p:nvPr/>
        </p:nvGrpSpPr>
        <p:grpSpPr>
          <a:xfrm>
            <a:off x="-23035" y="0"/>
            <a:ext cx="18311035" cy="3095167"/>
            <a:chOff x="0" y="0"/>
            <a:chExt cx="6704621" cy="1133301"/>
          </a:xfrm>
        </p:grpSpPr>
        <p:sp>
          <p:nvSpPr>
            <p:cNvPr id="4" name="Freeform 4"/>
            <p:cNvSpPr/>
            <p:nvPr/>
          </p:nvSpPr>
          <p:spPr>
            <a:xfrm>
              <a:off x="0" y="0"/>
              <a:ext cx="6704621" cy="1133301"/>
            </a:xfrm>
            <a:custGeom>
              <a:avLst/>
              <a:gdLst/>
              <a:ahLst/>
              <a:cxnLst/>
              <a:rect l="l" t="t" r="r" b="b"/>
              <a:pathLst>
                <a:path w="6704621" h="1133301">
                  <a:moveTo>
                    <a:pt x="0" y="0"/>
                  </a:moveTo>
                  <a:lnTo>
                    <a:pt x="6704621" y="0"/>
                  </a:lnTo>
                  <a:lnTo>
                    <a:pt x="6704621" y="1133301"/>
                  </a:lnTo>
                  <a:lnTo>
                    <a:pt x="0" y="1133301"/>
                  </a:lnTo>
                  <a:close/>
                </a:path>
              </a:pathLst>
            </a:custGeom>
            <a:solidFill>
              <a:srgbClr val="008080"/>
            </a:solidFill>
            <a:ln cap="sq">
              <a:noFill/>
              <a:prstDash val="solid"/>
              <a:miter/>
            </a:ln>
          </p:spPr>
        </p:sp>
        <p:sp>
          <p:nvSpPr>
            <p:cNvPr id="5" name="TextBox 5"/>
            <p:cNvSpPr txBox="1"/>
            <p:nvPr/>
          </p:nvSpPr>
          <p:spPr>
            <a:xfrm>
              <a:off x="0" y="-76200"/>
              <a:ext cx="6704621" cy="1209501"/>
            </a:xfrm>
            <a:prstGeom prst="rect">
              <a:avLst/>
            </a:prstGeom>
          </p:spPr>
          <p:txBody>
            <a:bodyPr lIns="50800" tIns="50800" rIns="50800" bIns="50800" rtlCol="0" anchor="ctr"/>
            <a:lstStyle/>
            <a:p>
              <a:pPr marL="0" lvl="0" indent="0" algn="ctr">
                <a:lnSpc>
                  <a:spcPts val="3360"/>
                </a:lnSpc>
                <a:spcBef>
                  <a:spcPct val="0"/>
                </a:spcBef>
              </a:pPr>
              <a:endParaRPr/>
            </a:p>
          </p:txBody>
        </p:sp>
      </p:grpSp>
      <p:sp>
        <p:nvSpPr>
          <p:cNvPr id="6" name="TextBox 6"/>
          <p:cNvSpPr txBox="1"/>
          <p:nvPr/>
        </p:nvSpPr>
        <p:spPr>
          <a:xfrm>
            <a:off x="4337517" y="1207831"/>
            <a:ext cx="9589930" cy="1143000"/>
          </a:xfrm>
          <a:prstGeom prst="rect">
            <a:avLst/>
          </a:prstGeom>
        </p:spPr>
        <p:txBody>
          <a:bodyPr lIns="0" tIns="0" rIns="0" bIns="0" rtlCol="0" anchor="t">
            <a:spAutoFit/>
          </a:bodyPr>
          <a:lstStyle/>
          <a:p>
            <a:pPr marL="0" lvl="0" indent="0" algn="ctr">
              <a:lnSpc>
                <a:spcPts val="8419"/>
              </a:lnSpc>
              <a:spcBef>
                <a:spcPct val="0"/>
              </a:spcBef>
            </a:pPr>
            <a:r>
              <a:rPr lang="en-US" sz="7016" b="1" u="none" strike="noStrike" dirty="0">
                <a:solidFill>
                  <a:srgbClr val="F4F6FC"/>
                </a:solidFill>
                <a:latin typeface="Telegraf Bold"/>
                <a:ea typeface="Telegraf Bold"/>
                <a:cs typeface="Telegraf Bold"/>
                <a:sym typeface="Telegraf Bold"/>
              </a:rPr>
              <a:t>Our Team and Links</a:t>
            </a:r>
          </a:p>
        </p:txBody>
      </p:sp>
      <p:grpSp>
        <p:nvGrpSpPr>
          <p:cNvPr id="7" name="Group 7"/>
          <p:cNvGrpSpPr/>
          <p:nvPr/>
        </p:nvGrpSpPr>
        <p:grpSpPr>
          <a:xfrm>
            <a:off x="3213142" y="4000423"/>
            <a:ext cx="5766980" cy="1483316"/>
            <a:chOff x="0" y="0"/>
            <a:chExt cx="2963430" cy="762219"/>
          </a:xfrm>
        </p:grpSpPr>
        <p:sp>
          <p:nvSpPr>
            <p:cNvPr id="8" name="Freeform 8"/>
            <p:cNvSpPr/>
            <p:nvPr/>
          </p:nvSpPr>
          <p:spPr>
            <a:xfrm>
              <a:off x="0" y="0"/>
              <a:ext cx="2963430" cy="762219"/>
            </a:xfrm>
            <a:custGeom>
              <a:avLst/>
              <a:gdLst/>
              <a:ahLst/>
              <a:cxnLst/>
              <a:rect l="l" t="t" r="r" b="b"/>
              <a:pathLst>
                <a:path w="2963430" h="762219">
                  <a:moveTo>
                    <a:pt x="0" y="0"/>
                  </a:moveTo>
                  <a:lnTo>
                    <a:pt x="2963430" y="0"/>
                  </a:lnTo>
                  <a:lnTo>
                    <a:pt x="2963430" y="762219"/>
                  </a:lnTo>
                  <a:lnTo>
                    <a:pt x="0" y="762219"/>
                  </a:lnTo>
                  <a:close/>
                </a:path>
              </a:pathLst>
            </a:custGeom>
            <a:solidFill>
              <a:srgbClr val="FFFFFF"/>
            </a:solidFill>
            <a:ln cap="sq">
              <a:noFill/>
              <a:prstDash val="solid"/>
              <a:miter/>
            </a:ln>
          </p:spPr>
        </p:sp>
        <p:sp>
          <p:nvSpPr>
            <p:cNvPr id="9" name="TextBox 9"/>
            <p:cNvSpPr txBox="1"/>
            <p:nvPr/>
          </p:nvSpPr>
          <p:spPr>
            <a:xfrm>
              <a:off x="0" y="-76200"/>
              <a:ext cx="2963430" cy="838419"/>
            </a:xfrm>
            <a:prstGeom prst="rect">
              <a:avLst/>
            </a:prstGeom>
          </p:spPr>
          <p:txBody>
            <a:bodyPr lIns="58653" tIns="58653" rIns="58653" bIns="58653" rtlCol="0" anchor="ctr"/>
            <a:lstStyle/>
            <a:p>
              <a:pPr marL="0" lvl="0" indent="0" algn="ctr">
                <a:lnSpc>
                  <a:spcPts val="3360"/>
                </a:lnSpc>
                <a:spcBef>
                  <a:spcPct val="0"/>
                </a:spcBef>
              </a:pPr>
              <a:endParaRPr/>
            </a:p>
          </p:txBody>
        </p:sp>
      </p:grpSp>
      <p:grpSp>
        <p:nvGrpSpPr>
          <p:cNvPr id="10" name="Group 10"/>
          <p:cNvGrpSpPr/>
          <p:nvPr/>
        </p:nvGrpSpPr>
        <p:grpSpPr>
          <a:xfrm>
            <a:off x="3213142" y="3549923"/>
            <a:ext cx="5766980" cy="568966"/>
            <a:chOff x="0" y="0"/>
            <a:chExt cx="2963430" cy="292370"/>
          </a:xfrm>
        </p:grpSpPr>
        <p:sp>
          <p:nvSpPr>
            <p:cNvPr id="11" name="Freeform 11"/>
            <p:cNvSpPr/>
            <p:nvPr/>
          </p:nvSpPr>
          <p:spPr>
            <a:xfrm>
              <a:off x="0" y="0"/>
              <a:ext cx="2963430" cy="292370"/>
            </a:xfrm>
            <a:custGeom>
              <a:avLst/>
              <a:gdLst/>
              <a:ahLst/>
              <a:cxnLst/>
              <a:rect l="l" t="t" r="r" b="b"/>
              <a:pathLst>
                <a:path w="2963430" h="292370">
                  <a:moveTo>
                    <a:pt x="0" y="0"/>
                  </a:moveTo>
                  <a:lnTo>
                    <a:pt x="2963430" y="0"/>
                  </a:lnTo>
                  <a:lnTo>
                    <a:pt x="2963430" y="292370"/>
                  </a:lnTo>
                  <a:lnTo>
                    <a:pt x="0" y="292370"/>
                  </a:lnTo>
                  <a:close/>
                </a:path>
              </a:pathLst>
            </a:custGeom>
            <a:solidFill>
              <a:srgbClr val="008080"/>
            </a:solidFill>
            <a:ln cap="sq">
              <a:noFill/>
              <a:prstDash val="solid"/>
              <a:miter/>
            </a:ln>
          </p:spPr>
        </p:sp>
        <p:sp>
          <p:nvSpPr>
            <p:cNvPr id="12" name="TextBox 12"/>
            <p:cNvSpPr txBox="1"/>
            <p:nvPr/>
          </p:nvSpPr>
          <p:spPr>
            <a:xfrm>
              <a:off x="0" y="-76200"/>
              <a:ext cx="2963430" cy="368570"/>
            </a:xfrm>
            <a:prstGeom prst="rect">
              <a:avLst/>
            </a:prstGeom>
          </p:spPr>
          <p:txBody>
            <a:bodyPr lIns="58653" tIns="58653" rIns="58653" bIns="58653" rtlCol="0" anchor="ctr"/>
            <a:lstStyle/>
            <a:p>
              <a:pPr marL="0" lvl="0" indent="0" algn="ctr">
                <a:lnSpc>
                  <a:spcPts val="3360"/>
                </a:lnSpc>
                <a:spcBef>
                  <a:spcPct val="0"/>
                </a:spcBef>
              </a:pPr>
              <a:endParaRPr/>
            </a:p>
          </p:txBody>
        </p:sp>
      </p:grpSp>
      <p:sp>
        <p:nvSpPr>
          <p:cNvPr id="13" name="TextBox 13"/>
          <p:cNvSpPr txBox="1"/>
          <p:nvPr/>
        </p:nvSpPr>
        <p:spPr>
          <a:xfrm>
            <a:off x="3944327" y="3558181"/>
            <a:ext cx="4124339" cy="504825"/>
          </a:xfrm>
          <a:prstGeom prst="rect">
            <a:avLst/>
          </a:prstGeom>
        </p:spPr>
        <p:txBody>
          <a:bodyPr lIns="0" tIns="0" rIns="0" bIns="0" rtlCol="0" anchor="t">
            <a:spAutoFit/>
          </a:bodyPr>
          <a:lstStyle/>
          <a:p>
            <a:pPr algn="ctr">
              <a:lnSpc>
                <a:spcPts val="3600"/>
              </a:lnSpc>
            </a:pPr>
            <a:r>
              <a:rPr lang="en-US" sz="3000" b="1" dirty="0">
                <a:solidFill>
                  <a:srgbClr val="F4F6FC"/>
                </a:solidFill>
                <a:latin typeface="Telegraf Bold"/>
                <a:ea typeface="Telegraf Bold"/>
                <a:cs typeface="Telegraf Bold"/>
                <a:sym typeface="Telegraf Bold"/>
              </a:rPr>
              <a:t>Moeez Ahmad</a:t>
            </a:r>
          </a:p>
        </p:txBody>
      </p:sp>
      <p:sp>
        <p:nvSpPr>
          <p:cNvPr id="14" name="Freeform 14"/>
          <p:cNvSpPr/>
          <p:nvPr/>
        </p:nvSpPr>
        <p:spPr>
          <a:xfrm>
            <a:off x="1035563" y="3549923"/>
            <a:ext cx="2146423" cy="1933816"/>
          </a:xfrm>
          <a:custGeom>
            <a:avLst/>
            <a:gdLst/>
            <a:ahLst/>
            <a:cxnLst/>
            <a:rect l="l" t="t" r="r" b="b"/>
            <a:pathLst>
              <a:path w="2146423" h="1933816">
                <a:moveTo>
                  <a:pt x="0" y="0"/>
                </a:moveTo>
                <a:lnTo>
                  <a:pt x="2146423" y="0"/>
                </a:lnTo>
                <a:lnTo>
                  <a:pt x="2146423" y="1933816"/>
                </a:lnTo>
                <a:lnTo>
                  <a:pt x="0" y="1933816"/>
                </a:lnTo>
                <a:lnTo>
                  <a:pt x="0" y="0"/>
                </a:lnTo>
                <a:close/>
              </a:path>
            </a:pathLst>
          </a:custGeom>
          <a:blipFill>
            <a:blip r:embed="rId3"/>
            <a:stretch>
              <a:fillRect l="-44" t="-5521" b="-5521"/>
            </a:stretch>
          </a:blipFill>
        </p:spPr>
      </p:sp>
      <p:sp>
        <p:nvSpPr>
          <p:cNvPr id="15" name="TextBox 15"/>
          <p:cNvSpPr txBox="1"/>
          <p:nvPr/>
        </p:nvSpPr>
        <p:spPr>
          <a:xfrm>
            <a:off x="4240639" y="4221553"/>
            <a:ext cx="4638082" cy="277368"/>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https://github.com/moeezahmad-tech/</a:t>
            </a:r>
          </a:p>
        </p:txBody>
      </p:sp>
      <p:sp>
        <p:nvSpPr>
          <p:cNvPr id="16" name="TextBox 16"/>
          <p:cNvSpPr txBox="1"/>
          <p:nvPr/>
        </p:nvSpPr>
        <p:spPr>
          <a:xfrm>
            <a:off x="4240639" y="4732556"/>
            <a:ext cx="4784443" cy="572643"/>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https://www.linkedin.com/in/moeez-ahmadd/</a:t>
            </a:r>
          </a:p>
        </p:txBody>
      </p:sp>
      <p:sp>
        <p:nvSpPr>
          <p:cNvPr id="17" name="Freeform 17"/>
          <p:cNvSpPr/>
          <p:nvPr/>
        </p:nvSpPr>
        <p:spPr>
          <a:xfrm>
            <a:off x="3557764" y="4837592"/>
            <a:ext cx="427119" cy="320148"/>
          </a:xfrm>
          <a:custGeom>
            <a:avLst/>
            <a:gdLst/>
            <a:ahLst/>
            <a:cxnLst/>
            <a:rect l="l" t="t" r="r" b="b"/>
            <a:pathLst>
              <a:path w="427119" h="320148">
                <a:moveTo>
                  <a:pt x="0" y="0"/>
                </a:moveTo>
                <a:lnTo>
                  <a:pt x="427119" y="0"/>
                </a:lnTo>
                <a:lnTo>
                  <a:pt x="427119" y="320148"/>
                </a:lnTo>
                <a:lnTo>
                  <a:pt x="0" y="320148"/>
                </a:lnTo>
                <a:lnTo>
                  <a:pt x="0" y="0"/>
                </a:lnTo>
                <a:close/>
              </a:path>
            </a:pathLst>
          </a:custGeom>
          <a:blipFill>
            <a:blip r:embed="rId4"/>
            <a:stretch>
              <a:fillRect t="-16458" b="-16954"/>
            </a:stretch>
          </a:blipFill>
        </p:spPr>
      </p:sp>
      <p:sp>
        <p:nvSpPr>
          <p:cNvPr id="18" name="Freeform 18"/>
          <p:cNvSpPr/>
          <p:nvPr/>
        </p:nvSpPr>
        <p:spPr>
          <a:xfrm>
            <a:off x="3346968" y="4220877"/>
            <a:ext cx="848711" cy="362728"/>
          </a:xfrm>
          <a:custGeom>
            <a:avLst/>
            <a:gdLst/>
            <a:ahLst/>
            <a:cxnLst/>
            <a:rect l="l" t="t" r="r" b="b"/>
            <a:pathLst>
              <a:path w="848711" h="362728">
                <a:moveTo>
                  <a:pt x="0" y="0"/>
                </a:moveTo>
                <a:lnTo>
                  <a:pt x="848711" y="0"/>
                </a:lnTo>
                <a:lnTo>
                  <a:pt x="848711" y="362727"/>
                </a:lnTo>
                <a:lnTo>
                  <a:pt x="0" y="362727"/>
                </a:lnTo>
                <a:lnTo>
                  <a:pt x="0" y="0"/>
                </a:lnTo>
                <a:close/>
              </a:path>
            </a:pathLst>
          </a:custGeom>
          <a:blipFill>
            <a:blip r:embed="rId5"/>
            <a:stretch>
              <a:fillRect t="-16458" b="-16458"/>
            </a:stretch>
          </a:blipFill>
        </p:spPr>
      </p:sp>
      <p:grpSp>
        <p:nvGrpSpPr>
          <p:cNvPr id="19" name="Group 19"/>
          <p:cNvGrpSpPr/>
          <p:nvPr/>
        </p:nvGrpSpPr>
        <p:grpSpPr>
          <a:xfrm>
            <a:off x="11687985" y="4046537"/>
            <a:ext cx="5696735" cy="1465249"/>
            <a:chOff x="0" y="0"/>
            <a:chExt cx="2963430" cy="762219"/>
          </a:xfrm>
        </p:grpSpPr>
        <p:sp>
          <p:nvSpPr>
            <p:cNvPr id="20" name="Freeform 20"/>
            <p:cNvSpPr/>
            <p:nvPr/>
          </p:nvSpPr>
          <p:spPr>
            <a:xfrm>
              <a:off x="0" y="0"/>
              <a:ext cx="2963430" cy="762219"/>
            </a:xfrm>
            <a:custGeom>
              <a:avLst/>
              <a:gdLst/>
              <a:ahLst/>
              <a:cxnLst/>
              <a:rect l="l" t="t" r="r" b="b"/>
              <a:pathLst>
                <a:path w="2963430" h="762219">
                  <a:moveTo>
                    <a:pt x="0" y="0"/>
                  </a:moveTo>
                  <a:lnTo>
                    <a:pt x="2963430" y="0"/>
                  </a:lnTo>
                  <a:lnTo>
                    <a:pt x="2963430" y="762219"/>
                  </a:lnTo>
                  <a:lnTo>
                    <a:pt x="0" y="762219"/>
                  </a:lnTo>
                  <a:close/>
                </a:path>
              </a:pathLst>
            </a:custGeom>
            <a:solidFill>
              <a:srgbClr val="FFFFFF"/>
            </a:solidFill>
            <a:ln cap="sq">
              <a:noFill/>
              <a:prstDash val="solid"/>
              <a:miter/>
            </a:ln>
          </p:spPr>
        </p:sp>
        <p:sp>
          <p:nvSpPr>
            <p:cNvPr id="21" name="TextBox 21"/>
            <p:cNvSpPr txBox="1"/>
            <p:nvPr/>
          </p:nvSpPr>
          <p:spPr>
            <a:xfrm>
              <a:off x="0" y="-76200"/>
              <a:ext cx="2963430" cy="838419"/>
            </a:xfrm>
            <a:prstGeom prst="rect">
              <a:avLst/>
            </a:prstGeom>
          </p:spPr>
          <p:txBody>
            <a:bodyPr lIns="57939" tIns="57939" rIns="57939" bIns="57939" rtlCol="0" anchor="ctr"/>
            <a:lstStyle/>
            <a:p>
              <a:pPr marL="0" lvl="0" indent="0" algn="ctr">
                <a:lnSpc>
                  <a:spcPts val="3360"/>
                </a:lnSpc>
                <a:spcBef>
                  <a:spcPct val="0"/>
                </a:spcBef>
              </a:pPr>
              <a:endParaRPr/>
            </a:p>
          </p:txBody>
        </p:sp>
      </p:grpSp>
      <p:grpSp>
        <p:nvGrpSpPr>
          <p:cNvPr id="22" name="Group 22"/>
          <p:cNvGrpSpPr/>
          <p:nvPr/>
        </p:nvGrpSpPr>
        <p:grpSpPr>
          <a:xfrm>
            <a:off x="11687985" y="3601525"/>
            <a:ext cx="5696735" cy="562036"/>
            <a:chOff x="0" y="0"/>
            <a:chExt cx="2963430" cy="292370"/>
          </a:xfrm>
        </p:grpSpPr>
        <p:sp>
          <p:nvSpPr>
            <p:cNvPr id="23" name="Freeform 23"/>
            <p:cNvSpPr/>
            <p:nvPr/>
          </p:nvSpPr>
          <p:spPr>
            <a:xfrm>
              <a:off x="0" y="0"/>
              <a:ext cx="2963430" cy="292370"/>
            </a:xfrm>
            <a:custGeom>
              <a:avLst/>
              <a:gdLst/>
              <a:ahLst/>
              <a:cxnLst/>
              <a:rect l="l" t="t" r="r" b="b"/>
              <a:pathLst>
                <a:path w="2963430" h="292370">
                  <a:moveTo>
                    <a:pt x="0" y="0"/>
                  </a:moveTo>
                  <a:lnTo>
                    <a:pt x="2963430" y="0"/>
                  </a:lnTo>
                  <a:lnTo>
                    <a:pt x="2963430" y="292370"/>
                  </a:lnTo>
                  <a:lnTo>
                    <a:pt x="0" y="292370"/>
                  </a:lnTo>
                  <a:close/>
                </a:path>
              </a:pathLst>
            </a:custGeom>
            <a:solidFill>
              <a:srgbClr val="008080"/>
            </a:solidFill>
            <a:ln cap="sq">
              <a:noFill/>
              <a:prstDash val="solid"/>
              <a:miter/>
            </a:ln>
          </p:spPr>
        </p:sp>
        <p:sp>
          <p:nvSpPr>
            <p:cNvPr id="24" name="TextBox 24"/>
            <p:cNvSpPr txBox="1"/>
            <p:nvPr/>
          </p:nvSpPr>
          <p:spPr>
            <a:xfrm>
              <a:off x="0" y="-76200"/>
              <a:ext cx="2963430" cy="368570"/>
            </a:xfrm>
            <a:prstGeom prst="rect">
              <a:avLst/>
            </a:prstGeom>
          </p:spPr>
          <p:txBody>
            <a:bodyPr lIns="57939" tIns="57939" rIns="57939" bIns="57939" rtlCol="0" anchor="ctr"/>
            <a:lstStyle/>
            <a:p>
              <a:pPr marL="0" lvl="0" indent="0" algn="ctr">
                <a:lnSpc>
                  <a:spcPts val="3360"/>
                </a:lnSpc>
                <a:spcBef>
                  <a:spcPct val="0"/>
                </a:spcBef>
              </a:pPr>
              <a:endParaRPr/>
            </a:p>
          </p:txBody>
        </p:sp>
      </p:grpSp>
      <p:sp>
        <p:nvSpPr>
          <p:cNvPr id="25" name="Freeform 25"/>
          <p:cNvSpPr/>
          <p:nvPr/>
        </p:nvSpPr>
        <p:spPr>
          <a:xfrm>
            <a:off x="9691499" y="3601525"/>
            <a:ext cx="1948861" cy="1910261"/>
          </a:xfrm>
          <a:custGeom>
            <a:avLst/>
            <a:gdLst/>
            <a:ahLst/>
            <a:cxnLst/>
            <a:rect l="l" t="t" r="r" b="b"/>
            <a:pathLst>
              <a:path w="1948861" h="1910261">
                <a:moveTo>
                  <a:pt x="0" y="0"/>
                </a:moveTo>
                <a:lnTo>
                  <a:pt x="1948861" y="0"/>
                </a:lnTo>
                <a:lnTo>
                  <a:pt x="1948861" y="1910261"/>
                </a:lnTo>
                <a:lnTo>
                  <a:pt x="0" y="1910261"/>
                </a:lnTo>
                <a:lnTo>
                  <a:pt x="0" y="0"/>
                </a:lnTo>
                <a:close/>
              </a:path>
            </a:pathLst>
          </a:custGeom>
          <a:blipFill>
            <a:blip r:embed="rId6"/>
            <a:stretch>
              <a:fillRect l="-174" t="-2284" r="-84"/>
            </a:stretch>
          </a:blipFill>
        </p:spPr>
      </p:sp>
      <p:sp>
        <p:nvSpPr>
          <p:cNvPr id="26" name="TextBox 26"/>
          <p:cNvSpPr txBox="1"/>
          <p:nvPr/>
        </p:nvSpPr>
        <p:spPr>
          <a:xfrm>
            <a:off x="12584116" y="3614064"/>
            <a:ext cx="4074103" cy="504825"/>
          </a:xfrm>
          <a:prstGeom prst="rect">
            <a:avLst/>
          </a:prstGeom>
        </p:spPr>
        <p:txBody>
          <a:bodyPr lIns="0" tIns="0" rIns="0" bIns="0" rtlCol="0" anchor="t">
            <a:spAutoFit/>
          </a:bodyPr>
          <a:lstStyle/>
          <a:p>
            <a:pPr algn="ctr">
              <a:lnSpc>
                <a:spcPts val="3600"/>
              </a:lnSpc>
            </a:pPr>
            <a:r>
              <a:rPr lang="en-US" sz="3000" b="1">
                <a:solidFill>
                  <a:srgbClr val="F4F6FC"/>
                </a:solidFill>
                <a:latin typeface="Telegraf Bold"/>
                <a:ea typeface="Telegraf Bold"/>
                <a:cs typeface="Telegraf Bold"/>
                <a:sym typeface="Telegraf Bold"/>
              </a:rPr>
              <a:t>Muhammad Arham</a:t>
            </a:r>
          </a:p>
        </p:txBody>
      </p:sp>
      <p:sp>
        <p:nvSpPr>
          <p:cNvPr id="27" name="TextBox 27"/>
          <p:cNvSpPr txBox="1"/>
          <p:nvPr/>
        </p:nvSpPr>
        <p:spPr>
          <a:xfrm>
            <a:off x="12556190" y="4300014"/>
            <a:ext cx="4828531" cy="277368"/>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https://github.com/Muhammad-Arham-06</a:t>
            </a:r>
          </a:p>
        </p:txBody>
      </p:sp>
      <p:sp>
        <p:nvSpPr>
          <p:cNvPr id="28" name="TextBox 28"/>
          <p:cNvSpPr txBox="1"/>
          <p:nvPr/>
        </p:nvSpPr>
        <p:spPr>
          <a:xfrm>
            <a:off x="12571917" y="4769636"/>
            <a:ext cx="4828531" cy="572643"/>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https://www.linkedin.com/in/muhammad-arham-11068a340/</a:t>
            </a:r>
          </a:p>
        </p:txBody>
      </p:sp>
      <p:sp>
        <p:nvSpPr>
          <p:cNvPr id="29" name="Freeform 29"/>
          <p:cNvSpPr/>
          <p:nvPr/>
        </p:nvSpPr>
        <p:spPr>
          <a:xfrm>
            <a:off x="12028410" y="4873509"/>
            <a:ext cx="421917" cy="316249"/>
          </a:xfrm>
          <a:custGeom>
            <a:avLst/>
            <a:gdLst/>
            <a:ahLst/>
            <a:cxnLst/>
            <a:rect l="l" t="t" r="r" b="b"/>
            <a:pathLst>
              <a:path w="421917" h="316249">
                <a:moveTo>
                  <a:pt x="0" y="0"/>
                </a:moveTo>
                <a:lnTo>
                  <a:pt x="421916" y="0"/>
                </a:lnTo>
                <a:lnTo>
                  <a:pt x="421916" y="316249"/>
                </a:lnTo>
                <a:lnTo>
                  <a:pt x="0" y="316249"/>
                </a:lnTo>
                <a:lnTo>
                  <a:pt x="0" y="0"/>
                </a:lnTo>
                <a:close/>
              </a:path>
            </a:pathLst>
          </a:custGeom>
          <a:blipFill>
            <a:blip r:embed="rId4"/>
            <a:stretch>
              <a:fillRect t="-16458" b="-16954"/>
            </a:stretch>
          </a:blipFill>
        </p:spPr>
      </p:sp>
      <p:sp>
        <p:nvSpPr>
          <p:cNvPr id="30" name="Freeform 30"/>
          <p:cNvSpPr/>
          <p:nvPr/>
        </p:nvSpPr>
        <p:spPr>
          <a:xfrm>
            <a:off x="11820182" y="4264306"/>
            <a:ext cx="838373" cy="358309"/>
          </a:xfrm>
          <a:custGeom>
            <a:avLst/>
            <a:gdLst/>
            <a:ahLst/>
            <a:cxnLst/>
            <a:rect l="l" t="t" r="r" b="b"/>
            <a:pathLst>
              <a:path w="838373" h="358309">
                <a:moveTo>
                  <a:pt x="0" y="0"/>
                </a:moveTo>
                <a:lnTo>
                  <a:pt x="838373" y="0"/>
                </a:lnTo>
                <a:lnTo>
                  <a:pt x="838373" y="358309"/>
                </a:lnTo>
                <a:lnTo>
                  <a:pt x="0" y="358309"/>
                </a:lnTo>
                <a:lnTo>
                  <a:pt x="0" y="0"/>
                </a:lnTo>
                <a:close/>
              </a:path>
            </a:pathLst>
          </a:custGeom>
          <a:blipFill>
            <a:blip r:embed="rId5"/>
            <a:stretch>
              <a:fillRect t="-16458" b="-16458"/>
            </a:stretch>
          </a:blipFill>
        </p:spPr>
      </p:sp>
      <p:grpSp>
        <p:nvGrpSpPr>
          <p:cNvPr id="31" name="Group 31"/>
          <p:cNvGrpSpPr/>
          <p:nvPr/>
        </p:nvGrpSpPr>
        <p:grpSpPr>
          <a:xfrm>
            <a:off x="3196749" y="6151960"/>
            <a:ext cx="5696735" cy="1465249"/>
            <a:chOff x="0" y="0"/>
            <a:chExt cx="2963430" cy="762219"/>
          </a:xfrm>
        </p:grpSpPr>
        <p:sp>
          <p:nvSpPr>
            <p:cNvPr id="32" name="Freeform 32"/>
            <p:cNvSpPr/>
            <p:nvPr/>
          </p:nvSpPr>
          <p:spPr>
            <a:xfrm>
              <a:off x="0" y="0"/>
              <a:ext cx="2963430" cy="762219"/>
            </a:xfrm>
            <a:custGeom>
              <a:avLst/>
              <a:gdLst/>
              <a:ahLst/>
              <a:cxnLst/>
              <a:rect l="l" t="t" r="r" b="b"/>
              <a:pathLst>
                <a:path w="2963430" h="762219">
                  <a:moveTo>
                    <a:pt x="0" y="0"/>
                  </a:moveTo>
                  <a:lnTo>
                    <a:pt x="2963430" y="0"/>
                  </a:lnTo>
                  <a:lnTo>
                    <a:pt x="2963430" y="762219"/>
                  </a:lnTo>
                  <a:lnTo>
                    <a:pt x="0" y="762219"/>
                  </a:lnTo>
                  <a:close/>
                </a:path>
              </a:pathLst>
            </a:custGeom>
            <a:solidFill>
              <a:srgbClr val="FFFFFF"/>
            </a:solidFill>
            <a:ln cap="sq">
              <a:noFill/>
              <a:prstDash val="solid"/>
              <a:miter/>
            </a:ln>
          </p:spPr>
        </p:sp>
        <p:sp>
          <p:nvSpPr>
            <p:cNvPr id="33" name="TextBox 33"/>
            <p:cNvSpPr txBox="1"/>
            <p:nvPr/>
          </p:nvSpPr>
          <p:spPr>
            <a:xfrm>
              <a:off x="0" y="-76200"/>
              <a:ext cx="2963430" cy="838419"/>
            </a:xfrm>
            <a:prstGeom prst="rect">
              <a:avLst/>
            </a:prstGeom>
          </p:spPr>
          <p:txBody>
            <a:bodyPr lIns="57939" tIns="57939" rIns="57939" bIns="57939" rtlCol="0" anchor="ctr"/>
            <a:lstStyle/>
            <a:p>
              <a:pPr marL="0" lvl="0" indent="0" algn="ctr">
                <a:lnSpc>
                  <a:spcPts val="3360"/>
                </a:lnSpc>
                <a:spcBef>
                  <a:spcPct val="0"/>
                </a:spcBef>
              </a:pPr>
              <a:endParaRPr/>
            </a:p>
          </p:txBody>
        </p:sp>
      </p:grpSp>
      <p:grpSp>
        <p:nvGrpSpPr>
          <p:cNvPr id="34" name="Group 34"/>
          <p:cNvGrpSpPr/>
          <p:nvPr/>
        </p:nvGrpSpPr>
        <p:grpSpPr>
          <a:xfrm>
            <a:off x="3196749" y="5706947"/>
            <a:ext cx="5696735" cy="562036"/>
            <a:chOff x="0" y="0"/>
            <a:chExt cx="2963430" cy="292370"/>
          </a:xfrm>
        </p:grpSpPr>
        <p:sp>
          <p:nvSpPr>
            <p:cNvPr id="35" name="Freeform 35"/>
            <p:cNvSpPr/>
            <p:nvPr/>
          </p:nvSpPr>
          <p:spPr>
            <a:xfrm>
              <a:off x="0" y="0"/>
              <a:ext cx="2963430" cy="292370"/>
            </a:xfrm>
            <a:custGeom>
              <a:avLst/>
              <a:gdLst/>
              <a:ahLst/>
              <a:cxnLst/>
              <a:rect l="l" t="t" r="r" b="b"/>
              <a:pathLst>
                <a:path w="2963430" h="292370">
                  <a:moveTo>
                    <a:pt x="0" y="0"/>
                  </a:moveTo>
                  <a:lnTo>
                    <a:pt x="2963430" y="0"/>
                  </a:lnTo>
                  <a:lnTo>
                    <a:pt x="2963430" y="292370"/>
                  </a:lnTo>
                  <a:lnTo>
                    <a:pt x="0" y="292370"/>
                  </a:lnTo>
                  <a:close/>
                </a:path>
              </a:pathLst>
            </a:custGeom>
            <a:solidFill>
              <a:srgbClr val="008080"/>
            </a:solidFill>
            <a:ln cap="sq">
              <a:noFill/>
              <a:prstDash val="solid"/>
              <a:miter/>
            </a:ln>
          </p:spPr>
        </p:sp>
        <p:sp>
          <p:nvSpPr>
            <p:cNvPr id="36" name="TextBox 36"/>
            <p:cNvSpPr txBox="1"/>
            <p:nvPr/>
          </p:nvSpPr>
          <p:spPr>
            <a:xfrm>
              <a:off x="0" y="-76200"/>
              <a:ext cx="2963430" cy="368570"/>
            </a:xfrm>
            <a:prstGeom prst="rect">
              <a:avLst/>
            </a:prstGeom>
          </p:spPr>
          <p:txBody>
            <a:bodyPr lIns="57939" tIns="57939" rIns="57939" bIns="57939" rtlCol="0" anchor="ctr"/>
            <a:lstStyle/>
            <a:p>
              <a:pPr marL="0" lvl="0" indent="0" algn="ctr">
                <a:lnSpc>
                  <a:spcPts val="3360"/>
                </a:lnSpc>
                <a:spcBef>
                  <a:spcPct val="0"/>
                </a:spcBef>
              </a:pPr>
              <a:endParaRPr/>
            </a:p>
          </p:txBody>
        </p:sp>
      </p:grpSp>
      <p:sp>
        <p:nvSpPr>
          <p:cNvPr id="37" name="Freeform 37"/>
          <p:cNvSpPr/>
          <p:nvPr/>
        </p:nvSpPr>
        <p:spPr>
          <a:xfrm>
            <a:off x="1023499" y="5706947"/>
            <a:ext cx="2144406" cy="1928762"/>
          </a:xfrm>
          <a:custGeom>
            <a:avLst/>
            <a:gdLst/>
            <a:ahLst/>
            <a:cxnLst/>
            <a:rect l="l" t="t" r="r" b="b"/>
            <a:pathLst>
              <a:path w="2144406" h="1928762">
                <a:moveTo>
                  <a:pt x="0" y="0"/>
                </a:moveTo>
                <a:lnTo>
                  <a:pt x="2144406" y="0"/>
                </a:lnTo>
                <a:lnTo>
                  <a:pt x="2144406" y="1928762"/>
                </a:lnTo>
                <a:lnTo>
                  <a:pt x="0" y="1928762"/>
                </a:lnTo>
                <a:lnTo>
                  <a:pt x="0" y="0"/>
                </a:lnTo>
                <a:close/>
              </a:path>
            </a:pathLst>
          </a:custGeom>
          <a:blipFill>
            <a:blip r:embed="rId7"/>
            <a:stretch>
              <a:fillRect t="-5639" r="-89" b="-5639"/>
            </a:stretch>
          </a:blipFill>
        </p:spPr>
      </p:sp>
      <p:sp>
        <p:nvSpPr>
          <p:cNvPr id="38" name="TextBox 38"/>
          <p:cNvSpPr txBox="1"/>
          <p:nvPr/>
        </p:nvSpPr>
        <p:spPr>
          <a:xfrm>
            <a:off x="3944327" y="5722763"/>
            <a:ext cx="4074103" cy="504825"/>
          </a:xfrm>
          <a:prstGeom prst="rect">
            <a:avLst/>
          </a:prstGeom>
        </p:spPr>
        <p:txBody>
          <a:bodyPr lIns="0" tIns="0" rIns="0" bIns="0" rtlCol="0" anchor="t">
            <a:spAutoFit/>
          </a:bodyPr>
          <a:lstStyle/>
          <a:p>
            <a:pPr algn="ctr">
              <a:lnSpc>
                <a:spcPts val="3600"/>
              </a:lnSpc>
            </a:pPr>
            <a:r>
              <a:rPr lang="en-US" sz="3000" b="1">
                <a:solidFill>
                  <a:srgbClr val="F4F6FC"/>
                </a:solidFill>
                <a:latin typeface="Telegraf Bold"/>
                <a:ea typeface="Telegraf Bold"/>
                <a:cs typeface="Telegraf Bold"/>
                <a:sym typeface="Telegraf Bold"/>
              </a:rPr>
              <a:t>Syed Ali Asjad</a:t>
            </a:r>
          </a:p>
        </p:txBody>
      </p:sp>
      <p:sp>
        <p:nvSpPr>
          <p:cNvPr id="39" name="TextBox 39"/>
          <p:cNvSpPr txBox="1"/>
          <p:nvPr/>
        </p:nvSpPr>
        <p:spPr>
          <a:xfrm>
            <a:off x="4240639" y="6453914"/>
            <a:ext cx="4088754" cy="277368"/>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https://github.com/SyedAliAsjad1214</a:t>
            </a:r>
          </a:p>
        </p:txBody>
      </p:sp>
      <p:sp>
        <p:nvSpPr>
          <p:cNvPr id="40" name="TextBox 40"/>
          <p:cNvSpPr txBox="1"/>
          <p:nvPr/>
        </p:nvSpPr>
        <p:spPr>
          <a:xfrm>
            <a:off x="4240639" y="6940832"/>
            <a:ext cx="4726166" cy="572643"/>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https://www.linkedin.com/in/syed-ali-asjad-9442ab394/</a:t>
            </a:r>
          </a:p>
        </p:txBody>
      </p:sp>
      <p:sp>
        <p:nvSpPr>
          <p:cNvPr id="41" name="Freeform 41"/>
          <p:cNvSpPr/>
          <p:nvPr/>
        </p:nvSpPr>
        <p:spPr>
          <a:xfrm>
            <a:off x="3537174" y="6978932"/>
            <a:ext cx="421917" cy="316249"/>
          </a:xfrm>
          <a:custGeom>
            <a:avLst/>
            <a:gdLst/>
            <a:ahLst/>
            <a:cxnLst/>
            <a:rect l="l" t="t" r="r" b="b"/>
            <a:pathLst>
              <a:path w="421917" h="316249">
                <a:moveTo>
                  <a:pt x="0" y="0"/>
                </a:moveTo>
                <a:lnTo>
                  <a:pt x="421917" y="0"/>
                </a:lnTo>
                <a:lnTo>
                  <a:pt x="421917" y="316249"/>
                </a:lnTo>
                <a:lnTo>
                  <a:pt x="0" y="316249"/>
                </a:lnTo>
                <a:lnTo>
                  <a:pt x="0" y="0"/>
                </a:lnTo>
                <a:close/>
              </a:path>
            </a:pathLst>
          </a:custGeom>
          <a:blipFill>
            <a:blip r:embed="rId4"/>
            <a:stretch>
              <a:fillRect t="-16458" b="-16954"/>
            </a:stretch>
          </a:blipFill>
        </p:spPr>
      </p:sp>
      <p:sp>
        <p:nvSpPr>
          <p:cNvPr id="42" name="Freeform 42"/>
          <p:cNvSpPr/>
          <p:nvPr/>
        </p:nvSpPr>
        <p:spPr>
          <a:xfrm>
            <a:off x="3328946" y="6369729"/>
            <a:ext cx="838373" cy="358309"/>
          </a:xfrm>
          <a:custGeom>
            <a:avLst/>
            <a:gdLst/>
            <a:ahLst/>
            <a:cxnLst/>
            <a:rect l="l" t="t" r="r" b="b"/>
            <a:pathLst>
              <a:path w="838373" h="358309">
                <a:moveTo>
                  <a:pt x="0" y="0"/>
                </a:moveTo>
                <a:lnTo>
                  <a:pt x="838373" y="0"/>
                </a:lnTo>
                <a:lnTo>
                  <a:pt x="838373" y="358309"/>
                </a:lnTo>
                <a:lnTo>
                  <a:pt x="0" y="358309"/>
                </a:lnTo>
                <a:lnTo>
                  <a:pt x="0" y="0"/>
                </a:lnTo>
                <a:close/>
              </a:path>
            </a:pathLst>
          </a:custGeom>
          <a:blipFill>
            <a:blip r:embed="rId5"/>
            <a:stretch>
              <a:fillRect t="-16458" b="-16458"/>
            </a:stretch>
          </a:blipFill>
        </p:spPr>
      </p:sp>
      <p:grpSp>
        <p:nvGrpSpPr>
          <p:cNvPr id="43" name="Group 43"/>
          <p:cNvGrpSpPr/>
          <p:nvPr/>
        </p:nvGrpSpPr>
        <p:grpSpPr>
          <a:xfrm>
            <a:off x="11601348" y="6203561"/>
            <a:ext cx="5696735" cy="1465249"/>
            <a:chOff x="0" y="0"/>
            <a:chExt cx="2963430" cy="762219"/>
          </a:xfrm>
        </p:grpSpPr>
        <p:sp>
          <p:nvSpPr>
            <p:cNvPr id="44" name="Freeform 44"/>
            <p:cNvSpPr/>
            <p:nvPr/>
          </p:nvSpPr>
          <p:spPr>
            <a:xfrm>
              <a:off x="0" y="0"/>
              <a:ext cx="2963430" cy="762219"/>
            </a:xfrm>
            <a:custGeom>
              <a:avLst/>
              <a:gdLst/>
              <a:ahLst/>
              <a:cxnLst/>
              <a:rect l="l" t="t" r="r" b="b"/>
              <a:pathLst>
                <a:path w="2963430" h="762219">
                  <a:moveTo>
                    <a:pt x="0" y="0"/>
                  </a:moveTo>
                  <a:lnTo>
                    <a:pt x="2963430" y="0"/>
                  </a:lnTo>
                  <a:lnTo>
                    <a:pt x="2963430" y="762219"/>
                  </a:lnTo>
                  <a:lnTo>
                    <a:pt x="0" y="762219"/>
                  </a:lnTo>
                  <a:close/>
                </a:path>
              </a:pathLst>
            </a:custGeom>
            <a:solidFill>
              <a:srgbClr val="FFFFFF"/>
            </a:solidFill>
            <a:ln cap="sq">
              <a:noFill/>
              <a:prstDash val="solid"/>
              <a:miter/>
            </a:ln>
          </p:spPr>
        </p:sp>
        <p:sp>
          <p:nvSpPr>
            <p:cNvPr id="45" name="TextBox 45"/>
            <p:cNvSpPr txBox="1"/>
            <p:nvPr/>
          </p:nvSpPr>
          <p:spPr>
            <a:xfrm>
              <a:off x="0" y="-76200"/>
              <a:ext cx="2963430" cy="838419"/>
            </a:xfrm>
            <a:prstGeom prst="rect">
              <a:avLst/>
            </a:prstGeom>
          </p:spPr>
          <p:txBody>
            <a:bodyPr lIns="57939" tIns="57939" rIns="57939" bIns="57939" rtlCol="0" anchor="ctr"/>
            <a:lstStyle/>
            <a:p>
              <a:pPr marL="0" lvl="0" indent="0" algn="ctr">
                <a:lnSpc>
                  <a:spcPts val="3360"/>
                </a:lnSpc>
                <a:spcBef>
                  <a:spcPct val="0"/>
                </a:spcBef>
              </a:pPr>
              <a:endParaRPr/>
            </a:p>
          </p:txBody>
        </p:sp>
      </p:grpSp>
      <p:grpSp>
        <p:nvGrpSpPr>
          <p:cNvPr id="46" name="Group 46"/>
          <p:cNvGrpSpPr/>
          <p:nvPr/>
        </p:nvGrpSpPr>
        <p:grpSpPr>
          <a:xfrm>
            <a:off x="11640360" y="5758549"/>
            <a:ext cx="5657723" cy="562036"/>
            <a:chOff x="0" y="0"/>
            <a:chExt cx="2943136" cy="292370"/>
          </a:xfrm>
        </p:grpSpPr>
        <p:sp>
          <p:nvSpPr>
            <p:cNvPr id="47" name="Freeform 47"/>
            <p:cNvSpPr/>
            <p:nvPr/>
          </p:nvSpPr>
          <p:spPr>
            <a:xfrm>
              <a:off x="0" y="0"/>
              <a:ext cx="2943136" cy="292370"/>
            </a:xfrm>
            <a:custGeom>
              <a:avLst/>
              <a:gdLst/>
              <a:ahLst/>
              <a:cxnLst/>
              <a:rect l="l" t="t" r="r" b="b"/>
              <a:pathLst>
                <a:path w="2943136" h="292370">
                  <a:moveTo>
                    <a:pt x="0" y="0"/>
                  </a:moveTo>
                  <a:lnTo>
                    <a:pt x="2943136" y="0"/>
                  </a:lnTo>
                  <a:lnTo>
                    <a:pt x="2943136" y="292370"/>
                  </a:lnTo>
                  <a:lnTo>
                    <a:pt x="0" y="292370"/>
                  </a:lnTo>
                  <a:close/>
                </a:path>
              </a:pathLst>
            </a:custGeom>
            <a:solidFill>
              <a:srgbClr val="008080"/>
            </a:solidFill>
            <a:ln cap="sq">
              <a:noFill/>
              <a:prstDash val="solid"/>
              <a:miter/>
            </a:ln>
          </p:spPr>
        </p:sp>
        <p:sp>
          <p:nvSpPr>
            <p:cNvPr id="48" name="TextBox 48"/>
            <p:cNvSpPr txBox="1"/>
            <p:nvPr/>
          </p:nvSpPr>
          <p:spPr>
            <a:xfrm>
              <a:off x="0" y="-76200"/>
              <a:ext cx="2943136" cy="368570"/>
            </a:xfrm>
            <a:prstGeom prst="rect">
              <a:avLst/>
            </a:prstGeom>
          </p:spPr>
          <p:txBody>
            <a:bodyPr lIns="57939" tIns="57939" rIns="57939" bIns="57939" rtlCol="0" anchor="ctr"/>
            <a:lstStyle/>
            <a:p>
              <a:pPr marL="0" lvl="0" indent="0" algn="ctr">
                <a:lnSpc>
                  <a:spcPts val="3360"/>
                </a:lnSpc>
                <a:spcBef>
                  <a:spcPct val="0"/>
                </a:spcBef>
              </a:pPr>
              <a:endParaRPr/>
            </a:p>
          </p:txBody>
        </p:sp>
      </p:grpSp>
      <p:sp>
        <p:nvSpPr>
          <p:cNvPr id="49" name="TextBox 49"/>
          <p:cNvSpPr txBox="1"/>
          <p:nvPr/>
        </p:nvSpPr>
        <p:spPr>
          <a:xfrm>
            <a:off x="12556190" y="5746607"/>
            <a:ext cx="4074103" cy="504825"/>
          </a:xfrm>
          <a:prstGeom prst="rect">
            <a:avLst/>
          </a:prstGeom>
        </p:spPr>
        <p:txBody>
          <a:bodyPr lIns="0" tIns="0" rIns="0" bIns="0" rtlCol="0" anchor="t">
            <a:spAutoFit/>
          </a:bodyPr>
          <a:lstStyle/>
          <a:p>
            <a:pPr algn="ctr">
              <a:lnSpc>
                <a:spcPts val="3600"/>
              </a:lnSpc>
            </a:pPr>
            <a:r>
              <a:rPr lang="en-US" sz="3000" b="1">
                <a:solidFill>
                  <a:srgbClr val="F4F6FC"/>
                </a:solidFill>
                <a:latin typeface="Telegraf Bold"/>
                <a:ea typeface="Telegraf Bold"/>
                <a:cs typeface="Telegraf Bold"/>
                <a:sym typeface="Telegraf Bold"/>
              </a:rPr>
              <a:t>Alishba Mahmood</a:t>
            </a:r>
          </a:p>
        </p:txBody>
      </p:sp>
      <p:sp>
        <p:nvSpPr>
          <p:cNvPr id="50" name="Freeform 50"/>
          <p:cNvSpPr/>
          <p:nvPr/>
        </p:nvSpPr>
        <p:spPr>
          <a:xfrm>
            <a:off x="9626428" y="5758549"/>
            <a:ext cx="1948861" cy="1910261"/>
          </a:xfrm>
          <a:custGeom>
            <a:avLst/>
            <a:gdLst/>
            <a:ahLst/>
            <a:cxnLst/>
            <a:rect l="l" t="t" r="r" b="b"/>
            <a:pathLst>
              <a:path w="1948861" h="1910261">
                <a:moveTo>
                  <a:pt x="0" y="0"/>
                </a:moveTo>
                <a:lnTo>
                  <a:pt x="1948861" y="0"/>
                </a:lnTo>
                <a:lnTo>
                  <a:pt x="1948861" y="1910261"/>
                </a:lnTo>
                <a:lnTo>
                  <a:pt x="0" y="1910261"/>
                </a:lnTo>
                <a:lnTo>
                  <a:pt x="0" y="0"/>
                </a:lnTo>
                <a:close/>
              </a:path>
            </a:pathLst>
          </a:custGeom>
          <a:blipFill>
            <a:blip r:embed="rId3"/>
            <a:stretch>
              <a:fillRect l="-44" t="-1033" b="-1033"/>
            </a:stretch>
          </a:blipFill>
        </p:spPr>
      </p:sp>
      <p:sp>
        <p:nvSpPr>
          <p:cNvPr id="51" name="Freeform 51"/>
          <p:cNvSpPr/>
          <p:nvPr/>
        </p:nvSpPr>
        <p:spPr>
          <a:xfrm>
            <a:off x="9626428" y="5770388"/>
            <a:ext cx="1962807" cy="1916922"/>
          </a:xfrm>
          <a:custGeom>
            <a:avLst/>
            <a:gdLst/>
            <a:ahLst/>
            <a:cxnLst/>
            <a:rect l="l" t="t" r="r" b="b"/>
            <a:pathLst>
              <a:path w="1962807" h="1916922">
                <a:moveTo>
                  <a:pt x="0" y="0"/>
                </a:moveTo>
                <a:lnTo>
                  <a:pt x="1962807" y="0"/>
                </a:lnTo>
                <a:lnTo>
                  <a:pt x="1962807" y="1916923"/>
                </a:lnTo>
                <a:lnTo>
                  <a:pt x="0" y="1916923"/>
                </a:lnTo>
                <a:lnTo>
                  <a:pt x="0" y="0"/>
                </a:lnTo>
                <a:close/>
              </a:path>
            </a:pathLst>
          </a:custGeom>
          <a:blipFill>
            <a:blip r:embed="rId8"/>
            <a:stretch>
              <a:fillRect l="-89" t="-1242" b="-1242"/>
            </a:stretch>
          </a:blipFill>
        </p:spPr>
      </p:sp>
      <p:sp>
        <p:nvSpPr>
          <p:cNvPr id="52" name="TextBox 52"/>
          <p:cNvSpPr txBox="1"/>
          <p:nvPr/>
        </p:nvSpPr>
        <p:spPr>
          <a:xfrm>
            <a:off x="12584116" y="6363543"/>
            <a:ext cx="4675184" cy="572643"/>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https://github.com/alishbah20/Final-AICT-Project</a:t>
            </a:r>
          </a:p>
        </p:txBody>
      </p:sp>
      <p:sp>
        <p:nvSpPr>
          <p:cNvPr id="53" name="TextBox 53"/>
          <p:cNvSpPr txBox="1"/>
          <p:nvPr/>
        </p:nvSpPr>
        <p:spPr>
          <a:xfrm>
            <a:off x="12571917" y="7044565"/>
            <a:ext cx="4726166" cy="572643"/>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https://www.linkedin.com/in/alishbah-mahmood-9950333a0/</a:t>
            </a:r>
          </a:p>
        </p:txBody>
      </p:sp>
      <p:sp>
        <p:nvSpPr>
          <p:cNvPr id="54" name="Freeform 54"/>
          <p:cNvSpPr/>
          <p:nvPr/>
        </p:nvSpPr>
        <p:spPr>
          <a:xfrm>
            <a:off x="11904553" y="7149627"/>
            <a:ext cx="496355" cy="372044"/>
          </a:xfrm>
          <a:custGeom>
            <a:avLst/>
            <a:gdLst/>
            <a:ahLst/>
            <a:cxnLst/>
            <a:rect l="l" t="t" r="r" b="b"/>
            <a:pathLst>
              <a:path w="496355" h="372044">
                <a:moveTo>
                  <a:pt x="0" y="0"/>
                </a:moveTo>
                <a:lnTo>
                  <a:pt x="496355" y="0"/>
                </a:lnTo>
                <a:lnTo>
                  <a:pt x="496355" y="372044"/>
                </a:lnTo>
                <a:lnTo>
                  <a:pt x="0" y="372044"/>
                </a:lnTo>
                <a:lnTo>
                  <a:pt x="0" y="0"/>
                </a:lnTo>
                <a:close/>
              </a:path>
            </a:pathLst>
          </a:custGeom>
          <a:blipFill>
            <a:blip r:embed="rId4"/>
            <a:stretch>
              <a:fillRect t="-16458" b="-16954"/>
            </a:stretch>
          </a:blipFill>
        </p:spPr>
      </p:sp>
      <p:sp>
        <p:nvSpPr>
          <p:cNvPr id="55" name="Freeform 55"/>
          <p:cNvSpPr/>
          <p:nvPr/>
        </p:nvSpPr>
        <p:spPr>
          <a:xfrm>
            <a:off x="11751160" y="6463439"/>
            <a:ext cx="838373" cy="358309"/>
          </a:xfrm>
          <a:custGeom>
            <a:avLst/>
            <a:gdLst/>
            <a:ahLst/>
            <a:cxnLst/>
            <a:rect l="l" t="t" r="r" b="b"/>
            <a:pathLst>
              <a:path w="838373" h="358309">
                <a:moveTo>
                  <a:pt x="0" y="0"/>
                </a:moveTo>
                <a:lnTo>
                  <a:pt x="838373" y="0"/>
                </a:lnTo>
                <a:lnTo>
                  <a:pt x="838373" y="358309"/>
                </a:lnTo>
                <a:lnTo>
                  <a:pt x="0" y="358309"/>
                </a:lnTo>
                <a:lnTo>
                  <a:pt x="0" y="0"/>
                </a:lnTo>
                <a:close/>
              </a:path>
            </a:pathLst>
          </a:custGeom>
          <a:blipFill>
            <a:blip r:embed="rId5"/>
            <a:stretch>
              <a:fillRect t="-16458" b="-16458"/>
            </a:stretch>
          </a:blipFill>
        </p:spPr>
      </p:sp>
      <p:sp>
        <p:nvSpPr>
          <p:cNvPr id="56" name="Freeform 56"/>
          <p:cNvSpPr/>
          <p:nvPr/>
        </p:nvSpPr>
        <p:spPr>
          <a:xfrm>
            <a:off x="1035563" y="7904110"/>
            <a:ext cx="2101885" cy="1890356"/>
          </a:xfrm>
          <a:custGeom>
            <a:avLst/>
            <a:gdLst/>
            <a:ahLst/>
            <a:cxnLst/>
            <a:rect l="l" t="t" r="r" b="b"/>
            <a:pathLst>
              <a:path w="2101885" h="1890356">
                <a:moveTo>
                  <a:pt x="0" y="0"/>
                </a:moveTo>
                <a:lnTo>
                  <a:pt x="2101885" y="0"/>
                </a:lnTo>
                <a:lnTo>
                  <a:pt x="2101885" y="1890356"/>
                </a:lnTo>
                <a:lnTo>
                  <a:pt x="0" y="1890356"/>
                </a:lnTo>
                <a:lnTo>
                  <a:pt x="0" y="0"/>
                </a:lnTo>
                <a:close/>
              </a:path>
            </a:pathLst>
          </a:custGeom>
          <a:blipFill>
            <a:blip r:embed="rId9"/>
            <a:stretch>
              <a:fillRect l="-89" t="-5644" b="-5644"/>
            </a:stretch>
          </a:blipFill>
        </p:spPr>
      </p:sp>
      <p:grpSp>
        <p:nvGrpSpPr>
          <p:cNvPr id="57" name="Group 57"/>
          <p:cNvGrpSpPr/>
          <p:nvPr/>
        </p:nvGrpSpPr>
        <p:grpSpPr>
          <a:xfrm>
            <a:off x="3181986" y="8337701"/>
            <a:ext cx="5696735" cy="1465249"/>
            <a:chOff x="0" y="0"/>
            <a:chExt cx="2963430" cy="762219"/>
          </a:xfrm>
        </p:grpSpPr>
        <p:sp>
          <p:nvSpPr>
            <p:cNvPr id="58" name="Freeform 58"/>
            <p:cNvSpPr/>
            <p:nvPr/>
          </p:nvSpPr>
          <p:spPr>
            <a:xfrm>
              <a:off x="0" y="0"/>
              <a:ext cx="2963430" cy="762219"/>
            </a:xfrm>
            <a:custGeom>
              <a:avLst/>
              <a:gdLst/>
              <a:ahLst/>
              <a:cxnLst/>
              <a:rect l="l" t="t" r="r" b="b"/>
              <a:pathLst>
                <a:path w="2963430" h="762219">
                  <a:moveTo>
                    <a:pt x="0" y="0"/>
                  </a:moveTo>
                  <a:lnTo>
                    <a:pt x="2963430" y="0"/>
                  </a:lnTo>
                  <a:lnTo>
                    <a:pt x="2963430" y="762219"/>
                  </a:lnTo>
                  <a:lnTo>
                    <a:pt x="0" y="762219"/>
                  </a:lnTo>
                  <a:close/>
                </a:path>
              </a:pathLst>
            </a:custGeom>
            <a:solidFill>
              <a:srgbClr val="FFFFFF"/>
            </a:solidFill>
            <a:ln cap="sq">
              <a:noFill/>
              <a:prstDash val="solid"/>
              <a:miter/>
            </a:ln>
          </p:spPr>
        </p:sp>
        <p:sp>
          <p:nvSpPr>
            <p:cNvPr id="59" name="TextBox 59"/>
            <p:cNvSpPr txBox="1"/>
            <p:nvPr/>
          </p:nvSpPr>
          <p:spPr>
            <a:xfrm>
              <a:off x="0" y="-76200"/>
              <a:ext cx="2963430" cy="838419"/>
            </a:xfrm>
            <a:prstGeom prst="rect">
              <a:avLst/>
            </a:prstGeom>
          </p:spPr>
          <p:txBody>
            <a:bodyPr lIns="57939" tIns="57939" rIns="57939" bIns="57939" rtlCol="0" anchor="ctr"/>
            <a:lstStyle/>
            <a:p>
              <a:pPr marL="0" lvl="0" indent="0" algn="ctr">
                <a:lnSpc>
                  <a:spcPts val="3360"/>
                </a:lnSpc>
                <a:spcBef>
                  <a:spcPct val="0"/>
                </a:spcBef>
              </a:pPr>
              <a:endParaRPr/>
            </a:p>
          </p:txBody>
        </p:sp>
      </p:grpSp>
      <p:sp>
        <p:nvSpPr>
          <p:cNvPr id="60" name="TextBox 60"/>
          <p:cNvSpPr txBox="1"/>
          <p:nvPr/>
        </p:nvSpPr>
        <p:spPr>
          <a:xfrm>
            <a:off x="4240639" y="9043525"/>
            <a:ext cx="4726166" cy="572643"/>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www.linkedin.com/in/hasnain-ali-b01a913a1</a:t>
            </a:r>
          </a:p>
        </p:txBody>
      </p:sp>
      <p:grpSp>
        <p:nvGrpSpPr>
          <p:cNvPr id="61" name="Group 61"/>
          <p:cNvGrpSpPr/>
          <p:nvPr/>
        </p:nvGrpSpPr>
        <p:grpSpPr>
          <a:xfrm>
            <a:off x="3181986" y="7892689"/>
            <a:ext cx="5696735" cy="562036"/>
            <a:chOff x="0" y="0"/>
            <a:chExt cx="2963430" cy="292370"/>
          </a:xfrm>
        </p:grpSpPr>
        <p:sp>
          <p:nvSpPr>
            <p:cNvPr id="62" name="Freeform 62"/>
            <p:cNvSpPr/>
            <p:nvPr/>
          </p:nvSpPr>
          <p:spPr>
            <a:xfrm>
              <a:off x="0" y="0"/>
              <a:ext cx="2963430" cy="292370"/>
            </a:xfrm>
            <a:custGeom>
              <a:avLst/>
              <a:gdLst/>
              <a:ahLst/>
              <a:cxnLst/>
              <a:rect l="l" t="t" r="r" b="b"/>
              <a:pathLst>
                <a:path w="2963430" h="292370">
                  <a:moveTo>
                    <a:pt x="0" y="0"/>
                  </a:moveTo>
                  <a:lnTo>
                    <a:pt x="2963430" y="0"/>
                  </a:lnTo>
                  <a:lnTo>
                    <a:pt x="2963430" y="292370"/>
                  </a:lnTo>
                  <a:lnTo>
                    <a:pt x="0" y="292370"/>
                  </a:lnTo>
                  <a:close/>
                </a:path>
              </a:pathLst>
            </a:custGeom>
            <a:solidFill>
              <a:srgbClr val="008080"/>
            </a:solidFill>
            <a:ln cap="sq">
              <a:noFill/>
              <a:prstDash val="solid"/>
              <a:miter/>
            </a:ln>
          </p:spPr>
        </p:sp>
        <p:sp>
          <p:nvSpPr>
            <p:cNvPr id="63" name="TextBox 63"/>
            <p:cNvSpPr txBox="1"/>
            <p:nvPr/>
          </p:nvSpPr>
          <p:spPr>
            <a:xfrm>
              <a:off x="0" y="-76200"/>
              <a:ext cx="2963430" cy="368570"/>
            </a:xfrm>
            <a:prstGeom prst="rect">
              <a:avLst/>
            </a:prstGeom>
          </p:spPr>
          <p:txBody>
            <a:bodyPr lIns="57939" tIns="57939" rIns="57939" bIns="57939" rtlCol="0" anchor="ctr"/>
            <a:lstStyle/>
            <a:p>
              <a:pPr marL="0" lvl="0" indent="0" algn="ctr">
                <a:lnSpc>
                  <a:spcPts val="3360"/>
                </a:lnSpc>
                <a:spcBef>
                  <a:spcPct val="0"/>
                </a:spcBef>
              </a:pPr>
              <a:endParaRPr/>
            </a:p>
          </p:txBody>
        </p:sp>
      </p:grpSp>
      <p:sp>
        <p:nvSpPr>
          <p:cNvPr id="64" name="TextBox 64"/>
          <p:cNvSpPr txBox="1"/>
          <p:nvPr/>
        </p:nvSpPr>
        <p:spPr>
          <a:xfrm>
            <a:off x="4059581" y="7900938"/>
            <a:ext cx="4074103" cy="504825"/>
          </a:xfrm>
          <a:prstGeom prst="rect">
            <a:avLst/>
          </a:prstGeom>
        </p:spPr>
        <p:txBody>
          <a:bodyPr lIns="0" tIns="0" rIns="0" bIns="0" rtlCol="0" anchor="t">
            <a:spAutoFit/>
          </a:bodyPr>
          <a:lstStyle/>
          <a:p>
            <a:pPr algn="ctr">
              <a:lnSpc>
                <a:spcPts val="3600"/>
              </a:lnSpc>
            </a:pPr>
            <a:r>
              <a:rPr lang="en-US" sz="3000" b="1">
                <a:solidFill>
                  <a:srgbClr val="F4F6FC"/>
                </a:solidFill>
                <a:latin typeface="Telegraf Bold"/>
                <a:ea typeface="Telegraf Bold"/>
                <a:cs typeface="Telegraf Bold"/>
                <a:sym typeface="Telegraf Bold"/>
              </a:rPr>
              <a:t>Hasnain Ali</a:t>
            </a:r>
          </a:p>
        </p:txBody>
      </p:sp>
      <p:sp>
        <p:nvSpPr>
          <p:cNvPr id="65" name="TextBox 65"/>
          <p:cNvSpPr txBox="1"/>
          <p:nvPr/>
        </p:nvSpPr>
        <p:spPr>
          <a:xfrm>
            <a:off x="4240639" y="8635699"/>
            <a:ext cx="4088754" cy="277368"/>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https://github.com/husnainazam8475</a:t>
            </a:r>
          </a:p>
        </p:txBody>
      </p:sp>
      <p:sp>
        <p:nvSpPr>
          <p:cNvPr id="66" name="Freeform 66"/>
          <p:cNvSpPr/>
          <p:nvPr/>
        </p:nvSpPr>
        <p:spPr>
          <a:xfrm>
            <a:off x="3557764" y="9176484"/>
            <a:ext cx="421917" cy="316249"/>
          </a:xfrm>
          <a:custGeom>
            <a:avLst/>
            <a:gdLst/>
            <a:ahLst/>
            <a:cxnLst/>
            <a:rect l="l" t="t" r="r" b="b"/>
            <a:pathLst>
              <a:path w="421917" h="316249">
                <a:moveTo>
                  <a:pt x="0" y="0"/>
                </a:moveTo>
                <a:lnTo>
                  <a:pt x="421917" y="0"/>
                </a:lnTo>
                <a:lnTo>
                  <a:pt x="421917" y="316249"/>
                </a:lnTo>
                <a:lnTo>
                  <a:pt x="0" y="316249"/>
                </a:lnTo>
                <a:lnTo>
                  <a:pt x="0" y="0"/>
                </a:lnTo>
                <a:close/>
              </a:path>
            </a:pathLst>
          </a:custGeom>
          <a:blipFill>
            <a:blip r:embed="rId4"/>
            <a:stretch>
              <a:fillRect t="-16458" b="-16954"/>
            </a:stretch>
          </a:blipFill>
        </p:spPr>
      </p:sp>
      <p:sp>
        <p:nvSpPr>
          <p:cNvPr id="67" name="Freeform 67"/>
          <p:cNvSpPr/>
          <p:nvPr/>
        </p:nvSpPr>
        <p:spPr>
          <a:xfrm>
            <a:off x="3357306" y="8599991"/>
            <a:ext cx="838373" cy="358309"/>
          </a:xfrm>
          <a:custGeom>
            <a:avLst/>
            <a:gdLst/>
            <a:ahLst/>
            <a:cxnLst/>
            <a:rect l="l" t="t" r="r" b="b"/>
            <a:pathLst>
              <a:path w="838373" h="358309">
                <a:moveTo>
                  <a:pt x="0" y="0"/>
                </a:moveTo>
                <a:lnTo>
                  <a:pt x="838373" y="0"/>
                </a:lnTo>
                <a:lnTo>
                  <a:pt x="838373" y="358310"/>
                </a:lnTo>
                <a:lnTo>
                  <a:pt x="0" y="358310"/>
                </a:lnTo>
                <a:lnTo>
                  <a:pt x="0" y="0"/>
                </a:lnTo>
                <a:close/>
              </a:path>
            </a:pathLst>
          </a:custGeom>
          <a:blipFill>
            <a:blip r:embed="rId5"/>
            <a:stretch>
              <a:fillRect t="-16458" b="-16458"/>
            </a:stretch>
          </a:blipFill>
        </p:spPr>
      </p:sp>
      <p:grpSp>
        <p:nvGrpSpPr>
          <p:cNvPr id="68" name="Group 68"/>
          <p:cNvGrpSpPr/>
          <p:nvPr/>
        </p:nvGrpSpPr>
        <p:grpSpPr>
          <a:xfrm>
            <a:off x="11601348" y="8389303"/>
            <a:ext cx="5696735" cy="1465249"/>
            <a:chOff x="0" y="0"/>
            <a:chExt cx="2963430" cy="762219"/>
          </a:xfrm>
        </p:grpSpPr>
        <p:sp>
          <p:nvSpPr>
            <p:cNvPr id="69" name="Freeform 69"/>
            <p:cNvSpPr/>
            <p:nvPr/>
          </p:nvSpPr>
          <p:spPr>
            <a:xfrm>
              <a:off x="0" y="0"/>
              <a:ext cx="2963430" cy="762219"/>
            </a:xfrm>
            <a:custGeom>
              <a:avLst/>
              <a:gdLst/>
              <a:ahLst/>
              <a:cxnLst/>
              <a:rect l="l" t="t" r="r" b="b"/>
              <a:pathLst>
                <a:path w="2963430" h="762219">
                  <a:moveTo>
                    <a:pt x="0" y="0"/>
                  </a:moveTo>
                  <a:lnTo>
                    <a:pt x="2963430" y="0"/>
                  </a:lnTo>
                  <a:lnTo>
                    <a:pt x="2963430" y="762219"/>
                  </a:lnTo>
                  <a:lnTo>
                    <a:pt x="0" y="762219"/>
                  </a:lnTo>
                  <a:close/>
                </a:path>
              </a:pathLst>
            </a:custGeom>
            <a:solidFill>
              <a:srgbClr val="FFFFFF"/>
            </a:solidFill>
            <a:ln cap="sq">
              <a:noFill/>
              <a:prstDash val="solid"/>
              <a:miter/>
            </a:ln>
          </p:spPr>
        </p:sp>
        <p:sp>
          <p:nvSpPr>
            <p:cNvPr id="70" name="TextBox 70"/>
            <p:cNvSpPr txBox="1"/>
            <p:nvPr/>
          </p:nvSpPr>
          <p:spPr>
            <a:xfrm>
              <a:off x="0" y="-76200"/>
              <a:ext cx="2963430" cy="838419"/>
            </a:xfrm>
            <a:prstGeom prst="rect">
              <a:avLst/>
            </a:prstGeom>
          </p:spPr>
          <p:txBody>
            <a:bodyPr lIns="57939" tIns="57939" rIns="57939" bIns="57939" rtlCol="0" anchor="ctr"/>
            <a:lstStyle/>
            <a:p>
              <a:pPr marL="0" lvl="0" indent="0" algn="ctr">
                <a:lnSpc>
                  <a:spcPts val="3360"/>
                </a:lnSpc>
                <a:spcBef>
                  <a:spcPct val="0"/>
                </a:spcBef>
              </a:pPr>
              <a:endParaRPr/>
            </a:p>
          </p:txBody>
        </p:sp>
      </p:grpSp>
      <p:grpSp>
        <p:nvGrpSpPr>
          <p:cNvPr id="71" name="Group 71"/>
          <p:cNvGrpSpPr/>
          <p:nvPr/>
        </p:nvGrpSpPr>
        <p:grpSpPr>
          <a:xfrm>
            <a:off x="11601348" y="7944290"/>
            <a:ext cx="5696735" cy="562036"/>
            <a:chOff x="0" y="0"/>
            <a:chExt cx="2963430" cy="292370"/>
          </a:xfrm>
        </p:grpSpPr>
        <p:sp>
          <p:nvSpPr>
            <p:cNvPr id="72" name="Freeform 72"/>
            <p:cNvSpPr/>
            <p:nvPr/>
          </p:nvSpPr>
          <p:spPr>
            <a:xfrm>
              <a:off x="0" y="0"/>
              <a:ext cx="2963430" cy="292370"/>
            </a:xfrm>
            <a:custGeom>
              <a:avLst/>
              <a:gdLst/>
              <a:ahLst/>
              <a:cxnLst/>
              <a:rect l="l" t="t" r="r" b="b"/>
              <a:pathLst>
                <a:path w="2963430" h="292370">
                  <a:moveTo>
                    <a:pt x="0" y="0"/>
                  </a:moveTo>
                  <a:lnTo>
                    <a:pt x="2963430" y="0"/>
                  </a:lnTo>
                  <a:lnTo>
                    <a:pt x="2963430" y="292370"/>
                  </a:lnTo>
                  <a:lnTo>
                    <a:pt x="0" y="292370"/>
                  </a:lnTo>
                  <a:close/>
                </a:path>
              </a:pathLst>
            </a:custGeom>
            <a:solidFill>
              <a:srgbClr val="008080"/>
            </a:solidFill>
            <a:ln cap="sq">
              <a:noFill/>
              <a:prstDash val="solid"/>
              <a:miter/>
            </a:ln>
          </p:spPr>
        </p:sp>
        <p:sp>
          <p:nvSpPr>
            <p:cNvPr id="73" name="TextBox 73"/>
            <p:cNvSpPr txBox="1"/>
            <p:nvPr/>
          </p:nvSpPr>
          <p:spPr>
            <a:xfrm>
              <a:off x="0" y="-76200"/>
              <a:ext cx="2963430" cy="368570"/>
            </a:xfrm>
            <a:prstGeom prst="rect">
              <a:avLst/>
            </a:prstGeom>
          </p:spPr>
          <p:txBody>
            <a:bodyPr lIns="57939" tIns="57939" rIns="57939" bIns="57939" rtlCol="0" anchor="ctr"/>
            <a:lstStyle/>
            <a:p>
              <a:pPr marL="0" lvl="0" indent="0" algn="ctr">
                <a:lnSpc>
                  <a:spcPts val="3360"/>
                </a:lnSpc>
                <a:spcBef>
                  <a:spcPct val="0"/>
                </a:spcBef>
              </a:pPr>
              <a:endParaRPr/>
            </a:p>
          </p:txBody>
        </p:sp>
      </p:grpSp>
      <p:sp>
        <p:nvSpPr>
          <p:cNvPr id="74" name="TextBox 74"/>
          <p:cNvSpPr txBox="1"/>
          <p:nvPr/>
        </p:nvSpPr>
        <p:spPr>
          <a:xfrm>
            <a:off x="12499302" y="7949899"/>
            <a:ext cx="4074103" cy="504825"/>
          </a:xfrm>
          <a:prstGeom prst="rect">
            <a:avLst/>
          </a:prstGeom>
        </p:spPr>
        <p:txBody>
          <a:bodyPr lIns="0" tIns="0" rIns="0" bIns="0" rtlCol="0" anchor="t">
            <a:spAutoFit/>
          </a:bodyPr>
          <a:lstStyle/>
          <a:p>
            <a:pPr algn="ctr">
              <a:lnSpc>
                <a:spcPts val="3600"/>
              </a:lnSpc>
            </a:pPr>
            <a:r>
              <a:rPr lang="en-US" sz="3000" b="1">
                <a:solidFill>
                  <a:srgbClr val="F4F6FC"/>
                </a:solidFill>
                <a:latin typeface="Telegraf Bold"/>
                <a:ea typeface="Telegraf Bold"/>
                <a:cs typeface="Telegraf Bold"/>
                <a:sym typeface="Telegraf Bold"/>
              </a:rPr>
              <a:t>Fatima Batool</a:t>
            </a:r>
          </a:p>
        </p:txBody>
      </p:sp>
      <p:sp>
        <p:nvSpPr>
          <p:cNvPr id="75" name="Freeform 75"/>
          <p:cNvSpPr/>
          <p:nvPr/>
        </p:nvSpPr>
        <p:spPr>
          <a:xfrm>
            <a:off x="9691499" y="7948563"/>
            <a:ext cx="1905136" cy="1886639"/>
          </a:xfrm>
          <a:custGeom>
            <a:avLst/>
            <a:gdLst/>
            <a:ahLst/>
            <a:cxnLst/>
            <a:rect l="l" t="t" r="r" b="b"/>
            <a:pathLst>
              <a:path w="1905136" h="1886639">
                <a:moveTo>
                  <a:pt x="0" y="0"/>
                </a:moveTo>
                <a:lnTo>
                  <a:pt x="1905136" y="0"/>
                </a:lnTo>
                <a:lnTo>
                  <a:pt x="1905136" y="1886639"/>
                </a:lnTo>
                <a:lnTo>
                  <a:pt x="0" y="1886639"/>
                </a:lnTo>
                <a:lnTo>
                  <a:pt x="0" y="0"/>
                </a:lnTo>
                <a:close/>
              </a:path>
            </a:pathLst>
          </a:custGeom>
          <a:blipFill>
            <a:blip r:embed="rId10"/>
            <a:stretch>
              <a:fillRect l="-39179" t="-66304" r="-25510"/>
            </a:stretch>
          </a:blipFill>
        </p:spPr>
      </p:sp>
      <p:sp>
        <p:nvSpPr>
          <p:cNvPr id="76" name="TextBox 76"/>
          <p:cNvSpPr txBox="1"/>
          <p:nvPr/>
        </p:nvSpPr>
        <p:spPr>
          <a:xfrm>
            <a:off x="12589533" y="8705841"/>
            <a:ext cx="4669767" cy="277368"/>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https://github.com/fatimabatool2219-svg</a:t>
            </a:r>
          </a:p>
        </p:txBody>
      </p:sp>
      <p:sp>
        <p:nvSpPr>
          <p:cNvPr id="77" name="TextBox 77"/>
          <p:cNvSpPr txBox="1"/>
          <p:nvPr/>
        </p:nvSpPr>
        <p:spPr>
          <a:xfrm>
            <a:off x="12556190" y="9131335"/>
            <a:ext cx="4726166" cy="572643"/>
          </a:xfrm>
          <a:prstGeom prst="rect">
            <a:avLst/>
          </a:prstGeom>
        </p:spPr>
        <p:txBody>
          <a:bodyPr lIns="0" tIns="0" rIns="0" bIns="0" rtlCol="0" anchor="t">
            <a:spAutoFit/>
          </a:bodyPr>
          <a:lstStyle/>
          <a:p>
            <a:pPr algn="l">
              <a:lnSpc>
                <a:spcPts val="2376"/>
              </a:lnSpc>
            </a:pPr>
            <a:r>
              <a:rPr lang="en-US" sz="1800">
                <a:solidFill>
                  <a:srgbClr val="120052"/>
                </a:solidFill>
                <a:latin typeface="Open Sans"/>
                <a:ea typeface="Open Sans"/>
                <a:cs typeface="Open Sans"/>
                <a:sym typeface="Open Sans"/>
              </a:rPr>
              <a:t>https://www.linkedin.com/in/fatima-batool-69692839a/</a:t>
            </a:r>
          </a:p>
        </p:txBody>
      </p:sp>
      <p:sp>
        <p:nvSpPr>
          <p:cNvPr id="78" name="Freeform 78"/>
          <p:cNvSpPr/>
          <p:nvPr/>
        </p:nvSpPr>
        <p:spPr>
          <a:xfrm>
            <a:off x="11959389" y="9299919"/>
            <a:ext cx="421917" cy="316249"/>
          </a:xfrm>
          <a:custGeom>
            <a:avLst/>
            <a:gdLst/>
            <a:ahLst/>
            <a:cxnLst/>
            <a:rect l="l" t="t" r="r" b="b"/>
            <a:pathLst>
              <a:path w="421917" h="316249">
                <a:moveTo>
                  <a:pt x="0" y="0"/>
                </a:moveTo>
                <a:lnTo>
                  <a:pt x="421916" y="0"/>
                </a:lnTo>
                <a:lnTo>
                  <a:pt x="421916" y="316249"/>
                </a:lnTo>
                <a:lnTo>
                  <a:pt x="0" y="316249"/>
                </a:lnTo>
                <a:lnTo>
                  <a:pt x="0" y="0"/>
                </a:lnTo>
                <a:close/>
              </a:path>
            </a:pathLst>
          </a:custGeom>
          <a:blipFill>
            <a:blip r:embed="rId4"/>
            <a:stretch>
              <a:fillRect t="-16458" b="-16954"/>
            </a:stretch>
          </a:blipFill>
        </p:spPr>
      </p:sp>
      <p:sp>
        <p:nvSpPr>
          <p:cNvPr id="79" name="Freeform 79"/>
          <p:cNvSpPr/>
          <p:nvPr/>
        </p:nvSpPr>
        <p:spPr>
          <a:xfrm>
            <a:off x="11751160" y="8658726"/>
            <a:ext cx="838373" cy="358309"/>
          </a:xfrm>
          <a:custGeom>
            <a:avLst/>
            <a:gdLst/>
            <a:ahLst/>
            <a:cxnLst/>
            <a:rect l="l" t="t" r="r" b="b"/>
            <a:pathLst>
              <a:path w="838373" h="358309">
                <a:moveTo>
                  <a:pt x="0" y="0"/>
                </a:moveTo>
                <a:lnTo>
                  <a:pt x="838373" y="0"/>
                </a:lnTo>
                <a:lnTo>
                  <a:pt x="838373" y="358309"/>
                </a:lnTo>
                <a:lnTo>
                  <a:pt x="0" y="358309"/>
                </a:lnTo>
                <a:lnTo>
                  <a:pt x="0" y="0"/>
                </a:lnTo>
                <a:close/>
              </a:path>
            </a:pathLst>
          </a:custGeom>
          <a:blipFill>
            <a:blip r:embed="rId5"/>
            <a:stretch>
              <a:fillRect t="-16458" b="-16458"/>
            </a:stretch>
          </a:blipFill>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8080"/>
        </a:solidFill>
        <a:effectLst/>
      </p:bgPr>
    </p:bg>
    <p:spTree>
      <p:nvGrpSpPr>
        <p:cNvPr id="1" name=""/>
        <p:cNvGrpSpPr/>
        <p:nvPr/>
      </p:nvGrpSpPr>
      <p:grpSpPr>
        <a:xfrm>
          <a:off x="0" y="0"/>
          <a:ext cx="0" cy="0"/>
          <a:chOff x="0" y="0"/>
          <a:chExt cx="0" cy="0"/>
        </a:xfrm>
      </p:grpSpPr>
      <p:grpSp>
        <p:nvGrpSpPr>
          <p:cNvPr id="2" name="Group 2"/>
          <p:cNvGrpSpPr/>
          <p:nvPr/>
        </p:nvGrpSpPr>
        <p:grpSpPr>
          <a:xfrm>
            <a:off x="12183640" y="3427786"/>
            <a:ext cx="5857910" cy="4757822"/>
            <a:chOff x="0" y="0"/>
            <a:chExt cx="1413869" cy="1148351"/>
          </a:xfrm>
        </p:grpSpPr>
        <p:sp>
          <p:nvSpPr>
            <p:cNvPr id="3" name="Freeform 3"/>
            <p:cNvSpPr/>
            <p:nvPr/>
          </p:nvSpPr>
          <p:spPr>
            <a:xfrm>
              <a:off x="0" y="0"/>
              <a:ext cx="1413870" cy="1148351"/>
            </a:xfrm>
            <a:custGeom>
              <a:avLst/>
              <a:gdLst/>
              <a:ahLst/>
              <a:cxnLst/>
              <a:rect l="l" t="t" r="r" b="b"/>
              <a:pathLst>
                <a:path w="1413870" h="1148351">
                  <a:moveTo>
                    <a:pt x="0" y="0"/>
                  </a:moveTo>
                  <a:lnTo>
                    <a:pt x="1413870" y="0"/>
                  </a:lnTo>
                  <a:lnTo>
                    <a:pt x="1413870" y="1148351"/>
                  </a:lnTo>
                  <a:lnTo>
                    <a:pt x="0" y="1148351"/>
                  </a:lnTo>
                  <a:close/>
                </a:path>
              </a:pathLst>
            </a:custGeom>
            <a:solidFill>
              <a:srgbClr val="FFFFFF"/>
            </a:solidFill>
            <a:ln cap="sq">
              <a:noFill/>
              <a:prstDash val="solid"/>
              <a:miter/>
            </a:ln>
          </p:spPr>
        </p:sp>
        <p:sp>
          <p:nvSpPr>
            <p:cNvPr id="4" name="TextBox 4"/>
            <p:cNvSpPr txBox="1"/>
            <p:nvPr/>
          </p:nvSpPr>
          <p:spPr>
            <a:xfrm>
              <a:off x="0" y="-76200"/>
              <a:ext cx="1413869" cy="1224551"/>
            </a:xfrm>
            <a:prstGeom prst="rect">
              <a:avLst/>
            </a:prstGeom>
          </p:spPr>
          <p:txBody>
            <a:bodyPr lIns="50800" tIns="50800" rIns="50800" bIns="50800" rtlCol="0" anchor="ctr"/>
            <a:lstStyle/>
            <a:p>
              <a:pPr marL="0" lvl="0" indent="0" algn="ctr">
                <a:lnSpc>
                  <a:spcPts val="3360"/>
                </a:lnSpc>
                <a:spcBef>
                  <a:spcPct val="0"/>
                </a:spcBef>
              </a:pPr>
              <a:endParaRPr/>
            </a:p>
          </p:txBody>
        </p:sp>
      </p:grpSp>
      <p:grpSp>
        <p:nvGrpSpPr>
          <p:cNvPr id="5" name="Group 5"/>
          <p:cNvGrpSpPr/>
          <p:nvPr/>
        </p:nvGrpSpPr>
        <p:grpSpPr>
          <a:xfrm>
            <a:off x="6215045" y="3436125"/>
            <a:ext cx="5857910" cy="4749483"/>
            <a:chOff x="0" y="0"/>
            <a:chExt cx="1413869" cy="1146339"/>
          </a:xfrm>
        </p:grpSpPr>
        <p:sp>
          <p:nvSpPr>
            <p:cNvPr id="6" name="Freeform 6"/>
            <p:cNvSpPr/>
            <p:nvPr/>
          </p:nvSpPr>
          <p:spPr>
            <a:xfrm>
              <a:off x="0" y="0"/>
              <a:ext cx="1413870" cy="1146339"/>
            </a:xfrm>
            <a:custGeom>
              <a:avLst/>
              <a:gdLst/>
              <a:ahLst/>
              <a:cxnLst/>
              <a:rect l="l" t="t" r="r" b="b"/>
              <a:pathLst>
                <a:path w="1413870" h="1146339">
                  <a:moveTo>
                    <a:pt x="0" y="0"/>
                  </a:moveTo>
                  <a:lnTo>
                    <a:pt x="1413870" y="0"/>
                  </a:lnTo>
                  <a:lnTo>
                    <a:pt x="1413870" y="1146339"/>
                  </a:lnTo>
                  <a:lnTo>
                    <a:pt x="0" y="1146339"/>
                  </a:lnTo>
                  <a:close/>
                </a:path>
              </a:pathLst>
            </a:custGeom>
            <a:solidFill>
              <a:srgbClr val="FFFFFF"/>
            </a:solidFill>
          </p:spPr>
        </p:sp>
        <p:sp>
          <p:nvSpPr>
            <p:cNvPr id="7" name="TextBox 7"/>
            <p:cNvSpPr txBox="1"/>
            <p:nvPr/>
          </p:nvSpPr>
          <p:spPr>
            <a:xfrm>
              <a:off x="0" y="-76200"/>
              <a:ext cx="1413869" cy="1222539"/>
            </a:xfrm>
            <a:prstGeom prst="rect">
              <a:avLst/>
            </a:prstGeom>
          </p:spPr>
          <p:txBody>
            <a:bodyPr lIns="50800" tIns="50800" rIns="50800" bIns="50800" rtlCol="0" anchor="ctr"/>
            <a:lstStyle/>
            <a:p>
              <a:pPr algn="ctr">
                <a:lnSpc>
                  <a:spcPts val="3360"/>
                </a:lnSpc>
              </a:pPr>
              <a:endParaRPr/>
            </a:p>
          </p:txBody>
        </p:sp>
      </p:grpSp>
      <p:grpSp>
        <p:nvGrpSpPr>
          <p:cNvPr id="8" name="Group 8"/>
          <p:cNvGrpSpPr/>
          <p:nvPr/>
        </p:nvGrpSpPr>
        <p:grpSpPr>
          <a:xfrm>
            <a:off x="246450" y="3444464"/>
            <a:ext cx="5857910" cy="4741143"/>
            <a:chOff x="0" y="0"/>
            <a:chExt cx="1413869" cy="1144326"/>
          </a:xfrm>
        </p:grpSpPr>
        <p:sp>
          <p:nvSpPr>
            <p:cNvPr id="9" name="Freeform 9"/>
            <p:cNvSpPr/>
            <p:nvPr/>
          </p:nvSpPr>
          <p:spPr>
            <a:xfrm>
              <a:off x="0" y="0"/>
              <a:ext cx="1413870" cy="1144326"/>
            </a:xfrm>
            <a:custGeom>
              <a:avLst/>
              <a:gdLst/>
              <a:ahLst/>
              <a:cxnLst/>
              <a:rect l="l" t="t" r="r" b="b"/>
              <a:pathLst>
                <a:path w="1413870" h="1144326">
                  <a:moveTo>
                    <a:pt x="0" y="0"/>
                  </a:moveTo>
                  <a:lnTo>
                    <a:pt x="1413870" y="0"/>
                  </a:lnTo>
                  <a:lnTo>
                    <a:pt x="1413870" y="1144326"/>
                  </a:lnTo>
                  <a:lnTo>
                    <a:pt x="0" y="1144326"/>
                  </a:lnTo>
                  <a:close/>
                </a:path>
              </a:pathLst>
            </a:custGeom>
            <a:solidFill>
              <a:srgbClr val="FFFFFF"/>
            </a:solidFill>
            <a:ln cap="sq">
              <a:noFill/>
              <a:prstDash val="solid"/>
              <a:miter/>
            </a:ln>
          </p:spPr>
        </p:sp>
        <p:sp>
          <p:nvSpPr>
            <p:cNvPr id="10" name="TextBox 10"/>
            <p:cNvSpPr txBox="1"/>
            <p:nvPr/>
          </p:nvSpPr>
          <p:spPr>
            <a:xfrm>
              <a:off x="0" y="-76200"/>
              <a:ext cx="1413869" cy="1220526"/>
            </a:xfrm>
            <a:prstGeom prst="rect">
              <a:avLst/>
            </a:prstGeom>
          </p:spPr>
          <p:txBody>
            <a:bodyPr lIns="50800" tIns="50800" rIns="50800" bIns="50800" rtlCol="0" anchor="ctr"/>
            <a:lstStyle/>
            <a:p>
              <a:pPr marL="0" lvl="0" indent="0" algn="ctr">
                <a:lnSpc>
                  <a:spcPts val="3360"/>
                </a:lnSpc>
                <a:spcBef>
                  <a:spcPct val="0"/>
                </a:spcBef>
              </a:pPr>
              <a:endParaRPr/>
            </a:p>
          </p:txBody>
        </p:sp>
      </p:grpSp>
      <p:sp>
        <p:nvSpPr>
          <p:cNvPr id="11" name="TextBox 11"/>
          <p:cNvSpPr txBox="1"/>
          <p:nvPr/>
        </p:nvSpPr>
        <p:spPr>
          <a:xfrm>
            <a:off x="5182748" y="1911993"/>
            <a:ext cx="7922504" cy="990563"/>
          </a:xfrm>
          <a:prstGeom prst="rect">
            <a:avLst/>
          </a:prstGeom>
        </p:spPr>
        <p:txBody>
          <a:bodyPr lIns="0" tIns="0" rIns="0" bIns="0" rtlCol="0" anchor="t">
            <a:spAutoFit/>
          </a:bodyPr>
          <a:lstStyle/>
          <a:p>
            <a:pPr algn="ctr">
              <a:lnSpc>
                <a:spcPts val="7200"/>
              </a:lnSpc>
            </a:pPr>
            <a:r>
              <a:rPr lang="en-US" sz="6000" b="1" dirty="0">
                <a:solidFill>
                  <a:srgbClr val="FFFFFF"/>
                </a:solidFill>
                <a:latin typeface="Telegraf Bold"/>
                <a:ea typeface="Telegraf Bold"/>
                <a:cs typeface="Telegraf Bold"/>
                <a:sym typeface="Telegraf Bold"/>
              </a:rPr>
              <a:t>SERVICES</a:t>
            </a:r>
          </a:p>
        </p:txBody>
      </p:sp>
      <p:grpSp>
        <p:nvGrpSpPr>
          <p:cNvPr id="12" name="Group 12"/>
          <p:cNvGrpSpPr/>
          <p:nvPr/>
        </p:nvGrpSpPr>
        <p:grpSpPr>
          <a:xfrm>
            <a:off x="652611" y="3896812"/>
            <a:ext cx="4936301" cy="1100540"/>
            <a:chOff x="40455" y="-95250"/>
            <a:chExt cx="1804331" cy="402273"/>
          </a:xfrm>
        </p:grpSpPr>
        <p:sp>
          <p:nvSpPr>
            <p:cNvPr id="13" name="Freeform 13"/>
            <p:cNvSpPr/>
            <p:nvPr/>
          </p:nvSpPr>
          <p:spPr>
            <a:xfrm>
              <a:off x="40456" y="-40539"/>
              <a:ext cx="1804330" cy="307023"/>
            </a:xfrm>
            <a:custGeom>
              <a:avLst/>
              <a:gdLst/>
              <a:ahLst/>
              <a:cxnLst/>
              <a:rect l="l" t="t" r="r" b="b"/>
              <a:pathLst>
                <a:path w="1804330" h="307023">
                  <a:moveTo>
                    <a:pt x="72145" y="0"/>
                  </a:moveTo>
                  <a:lnTo>
                    <a:pt x="1732185" y="0"/>
                  </a:lnTo>
                  <a:cubicBezTo>
                    <a:pt x="1772029" y="0"/>
                    <a:pt x="1804330" y="32300"/>
                    <a:pt x="1804330" y="72145"/>
                  </a:cubicBezTo>
                  <a:lnTo>
                    <a:pt x="1804330" y="234878"/>
                  </a:lnTo>
                  <a:cubicBezTo>
                    <a:pt x="1804330" y="274722"/>
                    <a:pt x="1772029" y="307023"/>
                    <a:pt x="1732185" y="307023"/>
                  </a:cubicBezTo>
                  <a:lnTo>
                    <a:pt x="72145" y="307023"/>
                  </a:lnTo>
                  <a:cubicBezTo>
                    <a:pt x="32300" y="307023"/>
                    <a:pt x="0" y="274722"/>
                    <a:pt x="0" y="234878"/>
                  </a:cubicBezTo>
                  <a:lnTo>
                    <a:pt x="0" y="72145"/>
                  </a:lnTo>
                  <a:cubicBezTo>
                    <a:pt x="0" y="32300"/>
                    <a:pt x="32300" y="0"/>
                    <a:pt x="72145" y="0"/>
                  </a:cubicBezTo>
                  <a:close/>
                </a:path>
              </a:pathLst>
            </a:custGeom>
            <a:solidFill>
              <a:srgbClr val="008080"/>
            </a:solidFill>
            <a:ln cap="rnd">
              <a:noFill/>
              <a:prstDash val="solid"/>
              <a:round/>
            </a:ln>
          </p:spPr>
        </p:sp>
        <p:sp>
          <p:nvSpPr>
            <p:cNvPr id="14" name="TextBox 14"/>
            <p:cNvSpPr txBox="1"/>
            <p:nvPr/>
          </p:nvSpPr>
          <p:spPr>
            <a:xfrm>
              <a:off x="40455" y="-95250"/>
              <a:ext cx="1804330" cy="402273"/>
            </a:xfrm>
            <a:prstGeom prst="rect">
              <a:avLst/>
            </a:prstGeom>
          </p:spPr>
          <p:txBody>
            <a:bodyPr lIns="0" tIns="0" rIns="0" bIns="0" rtlCol="0" anchor="ctr"/>
            <a:lstStyle/>
            <a:p>
              <a:pPr algn="ctr">
                <a:lnSpc>
                  <a:spcPts val="4339"/>
                </a:lnSpc>
              </a:pPr>
              <a:r>
                <a:rPr lang="en-US" sz="3099" b="1" dirty="0">
                  <a:solidFill>
                    <a:srgbClr val="FFFFFF"/>
                  </a:solidFill>
                  <a:latin typeface="Telegraf Bold"/>
                  <a:ea typeface="Telegraf Bold"/>
                  <a:cs typeface="Telegraf Bold"/>
                  <a:sym typeface="Telegraf Bold"/>
                </a:rPr>
                <a:t>WEB DEVELOPMENT </a:t>
              </a:r>
            </a:p>
          </p:txBody>
        </p:sp>
      </p:grpSp>
      <p:sp>
        <p:nvSpPr>
          <p:cNvPr id="15" name="TextBox 15"/>
          <p:cNvSpPr txBox="1"/>
          <p:nvPr/>
        </p:nvSpPr>
        <p:spPr>
          <a:xfrm>
            <a:off x="583440" y="5338657"/>
            <a:ext cx="5183929" cy="1758578"/>
          </a:xfrm>
          <a:prstGeom prst="rect">
            <a:avLst/>
          </a:prstGeom>
        </p:spPr>
        <p:txBody>
          <a:bodyPr lIns="0" tIns="0" rIns="0" bIns="0" rtlCol="0" anchor="t">
            <a:spAutoFit/>
          </a:bodyPr>
          <a:lstStyle/>
          <a:p>
            <a:pPr marL="0" lvl="0" indent="0" algn="just">
              <a:lnSpc>
                <a:spcPts val="2800"/>
              </a:lnSpc>
              <a:spcBef>
                <a:spcPct val="0"/>
              </a:spcBef>
            </a:pPr>
            <a:r>
              <a:rPr lang="en-US" sz="2000" u="none" strike="noStrike" dirty="0">
                <a:solidFill>
                  <a:srgbClr val="101010"/>
                </a:solidFill>
                <a:latin typeface="Open Sans"/>
                <a:ea typeface="Open Sans"/>
                <a:cs typeface="Open Sans"/>
                <a:sym typeface="Open Sans"/>
              </a:rPr>
              <a:t>We build modern, fast, and easy-to-use websites. From simple landing pages to complex online stores, we create digital spaces that help your business grow and look great on any screen.</a:t>
            </a:r>
          </a:p>
        </p:txBody>
      </p:sp>
      <p:grpSp>
        <p:nvGrpSpPr>
          <p:cNvPr id="16" name="Group 16"/>
          <p:cNvGrpSpPr/>
          <p:nvPr/>
        </p:nvGrpSpPr>
        <p:grpSpPr>
          <a:xfrm>
            <a:off x="7107798" y="3844233"/>
            <a:ext cx="4072400" cy="1100540"/>
            <a:chOff x="-1" y="-66844"/>
            <a:chExt cx="1488555" cy="402273"/>
          </a:xfrm>
        </p:grpSpPr>
        <p:sp>
          <p:nvSpPr>
            <p:cNvPr id="17" name="Freeform 17"/>
            <p:cNvSpPr/>
            <p:nvPr/>
          </p:nvSpPr>
          <p:spPr>
            <a:xfrm>
              <a:off x="0" y="0"/>
              <a:ext cx="1488554" cy="307023"/>
            </a:xfrm>
            <a:custGeom>
              <a:avLst/>
              <a:gdLst/>
              <a:ahLst/>
              <a:cxnLst/>
              <a:rect l="l" t="t" r="r" b="b"/>
              <a:pathLst>
                <a:path w="1488554" h="307023">
                  <a:moveTo>
                    <a:pt x="87449" y="0"/>
                  </a:moveTo>
                  <a:lnTo>
                    <a:pt x="1401105" y="0"/>
                  </a:lnTo>
                  <a:cubicBezTo>
                    <a:pt x="1424298" y="0"/>
                    <a:pt x="1446541" y="9213"/>
                    <a:pt x="1462941" y="25613"/>
                  </a:cubicBezTo>
                  <a:cubicBezTo>
                    <a:pt x="1479341" y="42013"/>
                    <a:pt x="1488554" y="64256"/>
                    <a:pt x="1488554" y="87449"/>
                  </a:cubicBezTo>
                  <a:lnTo>
                    <a:pt x="1488554" y="219573"/>
                  </a:lnTo>
                  <a:cubicBezTo>
                    <a:pt x="1488554" y="242766"/>
                    <a:pt x="1479341" y="265009"/>
                    <a:pt x="1462941" y="281409"/>
                  </a:cubicBezTo>
                  <a:cubicBezTo>
                    <a:pt x="1446541" y="297809"/>
                    <a:pt x="1424298" y="307023"/>
                    <a:pt x="1401105" y="307023"/>
                  </a:cubicBezTo>
                  <a:lnTo>
                    <a:pt x="87449" y="307023"/>
                  </a:lnTo>
                  <a:cubicBezTo>
                    <a:pt x="64256" y="307023"/>
                    <a:pt x="42013" y="297809"/>
                    <a:pt x="25613" y="281409"/>
                  </a:cubicBezTo>
                  <a:cubicBezTo>
                    <a:pt x="9213" y="265009"/>
                    <a:pt x="0" y="242766"/>
                    <a:pt x="0" y="219573"/>
                  </a:cubicBezTo>
                  <a:lnTo>
                    <a:pt x="0" y="87449"/>
                  </a:lnTo>
                  <a:cubicBezTo>
                    <a:pt x="0" y="64256"/>
                    <a:pt x="9213" y="42013"/>
                    <a:pt x="25613" y="25613"/>
                  </a:cubicBezTo>
                  <a:cubicBezTo>
                    <a:pt x="42013" y="9213"/>
                    <a:pt x="64256" y="0"/>
                    <a:pt x="87449" y="0"/>
                  </a:cubicBezTo>
                  <a:close/>
                </a:path>
              </a:pathLst>
            </a:custGeom>
            <a:solidFill>
              <a:srgbClr val="008080"/>
            </a:solidFill>
            <a:ln cap="rnd">
              <a:noFill/>
              <a:prstDash val="solid"/>
              <a:round/>
            </a:ln>
          </p:spPr>
        </p:sp>
        <p:sp>
          <p:nvSpPr>
            <p:cNvPr id="18" name="TextBox 18"/>
            <p:cNvSpPr txBox="1"/>
            <p:nvPr/>
          </p:nvSpPr>
          <p:spPr>
            <a:xfrm>
              <a:off x="-1" y="-66844"/>
              <a:ext cx="1488554" cy="402273"/>
            </a:xfrm>
            <a:prstGeom prst="rect">
              <a:avLst/>
            </a:prstGeom>
          </p:spPr>
          <p:txBody>
            <a:bodyPr lIns="0" tIns="0" rIns="0" bIns="0" rtlCol="0" anchor="ctr"/>
            <a:lstStyle/>
            <a:p>
              <a:pPr algn="ctr">
                <a:lnSpc>
                  <a:spcPts val="4339"/>
                </a:lnSpc>
              </a:pPr>
              <a:r>
                <a:rPr lang="en-US" sz="3099" b="1" dirty="0">
                  <a:solidFill>
                    <a:srgbClr val="FFFFFF"/>
                  </a:solidFill>
                  <a:latin typeface="Telegraf Bold"/>
                  <a:ea typeface="Telegraf Bold"/>
                  <a:cs typeface="Telegraf Bold"/>
                  <a:sym typeface="Telegraf Bold"/>
                </a:rPr>
                <a:t>VIDEO EDITING</a:t>
              </a:r>
            </a:p>
          </p:txBody>
        </p:sp>
      </p:grpSp>
      <p:sp>
        <p:nvSpPr>
          <p:cNvPr id="19" name="TextBox 19"/>
          <p:cNvSpPr txBox="1"/>
          <p:nvPr/>
        </p:nvSpPr>
        <p:spPr>
          <a:xfrm>
            <a:off x="6456322" y="5342228"/>
            <a:ext cx="5375849" cy="1758578"/>
          </a:xfrm>
          <a:prstGeom prst="rect">
            <a:avLst/>
          </a:prstGeom>
        </p:spPr>
        <p:txBody>
          <a:bodyPr lIns="0" tIns="0" rIns="0" bIns="0" rtlCol="0" anchor="t">
            <a:spAutoFit/>
          </a:bodyPr>
          <a:lstStyle/>
          <a:p>
            <a:pPr marL="0" lvl="0" indent="0" algn="just">
              <a:lnSpc>
                <a:spcPts val="2800"/>
              </a:lnSpc>
              <a:spcBef>
                <a:spcPct val="0"/>
              </a:spcBef>
            </a:pPr>
            <a:r>
              <a:rPr lang="en-US" sz="2000" dirty="0">
                <a:solidFill>
                  <a:srgbClr val="101010"/>
                </a:solidFill>
                <a:latin typeface="Open Sans"/>
                <a:ea typeface="Open Sans"/>
                <a:cs typeface="Open Sans"/>
                <a:sym typeface="Open Sans"/>
              </a:rPr>
              <a:t>W</a:t>
            </a:r>
            <a:r>
              <a:rPr lang="en-US" sz="2000" u="none" strike="noStrike" dirty="0">
                <a:solidFill>
                  <a:srgbClr val="101010"/>
                </a:solidFill>
                <a:latin typeface="Open Sans"/>
                <a:ea typeface="Open Sans"/>
                <a:cs typeface="Open Sans"/>
                <a:sym typeface="Open Sans"/>
              </a:rPr>
              <a:t>e turn raw footage into professional videos that tell a story. Whether it’s for social media, YouTube, or business ads, we make sure your content looks polished, exciting, and catches the viewer's attention.</a:t>
            </a:r>
          </a:p>
        </p:txBody>
      </p:sp>
      <p:grpSp>
        <p:nvGrpSpPr>
          <p:cNvPr id="20" name="Group 20"/>
          <p:cNvGrpSpPr/>
          <p:nvPr/>
        </p:nvGrpSpPr>
        <p:grpSpPr>
          <a:xfrm>
            <a:off x="13487400" y="3977535"/>
            <a:ext cx="3506637" cy="889525"/>
            <a:chOff x="0" y="-18119"/>
            <a:chExt cx="1281756" cy="325142"/>
          </a:xfrm>
        </p:grpSpPr>
        <p:sp>
          <p:nvSpPr>
            <p:cNvPr id="21" name="Freeform 21"/>
            <p:cNvSpPr/>
            <p:nvPr/>
          </p:nvSpPr>
          <p:spPr>
            <a:xfrm>
              <a:off x="0" y="0"/>
              <a:ext cx="1281756" cy="307023"/>
            </a:xfrm>
            <a:custGeom>
              <a:avLst/>
              <a:gdLst/>
              <a:ahLst/>
              <a:cxnLst/>
              <a:rect l="l" t="t" r="r" b="b"/>
              <a:pathLst>
                <a:path w="1281756" h="307023">
                  <a:moveTo>
                    <a:pt x="101558" y="0"/>
                  </a:moveTo>
                  <a:lnTo>
                    <a:pt x="1180198" y="0"/>
                  </a:lnTo>
                  <a:cubicBezTo>
                    <a:pt x="1207133" y="0"/>
                    <a:pt x="1232964" y="10700"/>
                    <a:pt x="1252010" y="29746"/>
                  </a:cubicBezTo>
                  <a:cubicBezTo>
                    <a:pt x="1271056" y="48792"/>
                    <a:pt x="1281756" y="74623"/>
                    <a:pt x="1281756" y="101558"/>
                  </a:cubicBezTo>
                  <a:lnTo>
                    <a:pt x="1281756" y="205464"/>
                  </a:lnTo>
                  <a:cubicBezTo>
                    <a:pt x="1281756" y="232399"/>
                    <a:pt x="1271056" y="258231"/>
                    <a:pt x="1252010" y="277277"/>
                  </a:cubicBezTo>
                  <a:cubicBezTo>
                    <a:pt x="1232964" y="296323"/>
                    <a:pt x="1207133" y="307023"/>
                    <a:pt x="1180198" y="307023"/>
                  </a:cubicBezTo>
                  <a:lnTo>
                    <a:pt x="101558" y="307023"/>
                  </a:lnTo>
                  <a:cubicBezTo>
                    <a:pt x="74623" y="307023"/>
                    <a:pt x="48792" y="296323"/>
                    <a:pt x="29746" y="277277"/>
                  </a:cubicBezTo>
                  <a:cubicBezTo>
                    <a:pt x="10700" y="258231"/>
                    <a:pt x="0" y="232399"/>
                    <a:pt x="0" y="205464"/>
                  </a:cubicBezTo>
                  <a:lnTo>
                    <a:pt x="0" y="101558"/>
                  </a:lnTo>
                  <a:cubicBezTo>
                    <a:pt x="0" y="74623"/>
                    <a:pt x="10700" y="48792"/>
                    <a:pt x="29746" y="29746"/>
                  </a:cubicBezTo>
                  <a:cubicBezTo>
                    <a:pt x="48792" y="10700"/>
                    <a:pt x="74623" y="0"/>
                    <a:pt x="101558" y="0"/>
                  </a:cubicBezTo>
                  <a:close/>
                </a:path>
              </a:pathLst>
            </a:custGeom>
            <a:solidFill>
              <a:srgbClr val="008080"/>
            </a:solidFill>
            <a:ln cap="rnd">
              <a:noFill/>
              <a:prstDash val="solid"/>
              <a:round/>
            </a:ln>
          </p:spPr>
        </p:sp>
        <p:sp>
          <p:nvSpPr>
            <p:cNvPr id="22" name="TextBox 22"/>
            <p:cNvSpPr txBox="1"/>
            <p:nvPr/>
          </p:nvSpPr>
          <p:spPr>
            <a:xfrm>
              <a:off x="0" y="-18119"/>
              <a:ext cx="1281756" cy="307023"/>
            </a:xfrm>
            <a:prstGeom prst="rect">
              <a:avLst/>
            </a:prstGeom>
          </p:spPr>
          <p:txBody>
            <a:bodyPr lIns="0" tIns="0" rIns="0" bIns="0" rtlCol="0" anchor="ctr"/>
            <a:lstStyle/>
            <a:p>
              <a:pPr algn="ctr">
                <a:lnSpc>
                  <a:spcPts val="4339"/>
                </a:lnSpc>
              </a:pPr>
              <a:r>
                <a:rPr lang="en-US" sz="3099" b="1" dirty="0">
                  <a:solidFill>
                    <a:srgbClr val="FFFFFF"/>
                  </a:solidFill>
                  <a:latin typeface="Telegraf Bold"/>
                  <a:ea typeface="Telegraf Bold"/>
                  <a:cs typeface="Telegraf Bold"/>
                  <a:sym typeface="Telegraf Bold"/>
                </a:rPr>
                <a:t>SEO </a:t>
              </a:r>
            </a:p>
          </p:txBody>
        </p:sp>
      </p:grpSp>
      <p:sp>
        <p:nvSpPr>
          <p:cNvPr id="23" name="TextBox 23"/>
          <p:cNvSpPr txBox="1"/>
          <p:nvPr/>
        </p:nvSpPr>
        <p:spPr>
          <a:xfrm>
            <a:off x="12493155" y="5342228"/>
            <a:ext cx="5238880" cy="1758578"/>
          </a:xfrm>
          <a:prstGeom prst="rect">
            <a:avLst/>
          </a:prstGeom>
        </p:spPr>
        <p:txBody>
          <a:bodyPr lIns="0" tIns="0" rIns="0" bIns="0" rtlCol="0" anchor="t">
            <a:spAutoFit/>
          </a:bodyPr>
          <a:lstStyle/>
          <a:p>
            <a:pPr marL="0" lvl="0" indent="0" algn="just">
              <a:lnSpc>
                <a:spcPts val="2800"/>
              </a:lnSpc>
              <a:spcBef>
                <a:spcPct val="0"/>
              </a:spcBef>
            </a:pPr>
            <a:r>
              <a:rPr lang="en-US" sz="2000" u="none" strike="noStrike" dirty="0">
                <a:solidFill>
                  <a:srgbClr val="101010"/>
                </a:solidFill>
                <a:latin typeface="Open Sans"/>
                <a:ea typeface="Open Sans"/>
                <a:cs typeface="Open Sans"/>
                <a:sym typeface="Open Sans"/>
              </a:rPr>
              <a:t>SEO is like a digital magnet. At </a:t>
            </a:r>
            <a:r>
              <a:rPr lang="en-US" sz="2000" u="none" strike="noStrike" dirty="0" err="1">
                <a:solidFill>
                  <a:srgbClr val="101010"/>
                </a:solidFill>
                <a:latin typeface="Open Sans"/>
                <a:ea typeface="Open Sans"/>
                <a:cs typeface="Open Sans"/>
                <a:sym typeface="Open Sans"/>
              </a:rPr>
              <a:t>TechKreative</a:t>
            </a:r>
            <a:r>
              <a:rPr lang="en-US" sz="2000" u="none" strike="noStrike" dirty="0">
                <a:solidFill>
                  <a:srgbClr val="101010"/>
                </a:solidFill>
                <a:latin typeface="Open Sans"/>
                <a:ea typeface="Open Sans"/>
                <a:cs typeface="Open Sans"/>
                <a:sym typeface="Open Sans"/>
              </a:rPr>
              <a:t>, we optimize your website so it gets more organic (free) visitors. More traffic from Google means more customers and higher sales for your business.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animEffect transition="in" filter="fade">
                                      <p:cBhvr>
                                        <p:cTn id="21" dur="1000"/>
                                        <p:tgtEl>
                                          <p:spTgt spid="15">
                                            <p:txEl>
                                              <p:pRg st="0" end="0"/>
                                            </p:txEl>
                                          </p:spTgt>
                                        </p:tgtEl>
                                      </p:cBhvr>
                                    </p:animEffect>
                                    <p:anim calcmode="lin" valueType="num">
                                      <p:cBhvr>
                                        <p:cTn id="22"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1000"/>
                                        <p:tgtEl>
                                          <p:spTgt spid="16"/>
                                        </p:tgtEl>
                                      </p:cBhvr>
                                    </p:animEffect>
                                    <p:anim calcmode="lin" valueType="num">
                                      <p:cBhvr>
                                        <p:cTn id="29" dur="1000" fill="hold"/>
                                        <p:tgtEl>
                                          <p:spTgt spid="16"/>
                                        </p:tgtEl>
                                        <p:attrNameLst>
                                          <p:attrName>ppt_x</p:attrName>
                                        </p:attrNameLst>
                                      </p:cBhvr>
                                      <p:tavLst>
                                        <p:tav tm="0">
                                          <p:val>
                                            <p:strVal val="#ppt_x"/>
                                          </p:val>
                                        </p:tav>
                                        <p:tav tm="100000">
                                          <p:val>
                                            <p:strVal val="#ppt_x"/>
                                          </p:val>
                                        </p:tav>
                                      </p:tavLst>
                                    </p:anim>
                                    <p:anim calcmode="lin" valueType="num">
                                      <p:cBhvr>
                                        <p:cTn id="3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9">
                                            <p:txEl>
                                              <p:pRg st="0" end="0"/>
                                            </p:txEl>
                                          </p:spTgt>
                                        </p:tgtEl>
                                        <p:attrNameLst>
                                          <p:attrName>style.visibility</p:attrName>
                                        </p:attrNameLst>
                                      </p:cBhvr>
                                      <p:to>
                                        <p:strVal val="visible"/>
                                      </p:to>
                                    </p:set>
                                    <p:animEffect transition="in" filter="fade">
                                      <p:cBhvr>
                                        <p:cTn id="35" dur="1000"/>
                                        <p:tgtEl>
                                          <p:spTgt spid="19">
                                            <p:txEl>
                                              <p:pRg st="0" end="0"/>
                                            </p:txEl>
                                          </p:spTgt>
                                        </p:tgtEl>
                                      </p:cBhvr>
                                    </p:animEffect>
                                    <p:anim calcmode="lin" valueType="num">
                                      <p:cBhvr>
                                        <p:cTn id="36"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1000"/>
                                        <p:tgtEl>
                                          <p:spTgt spid="20"/>
                                        </p:tgtEl>
                                      </p:cBhvr>
                                    </p:animEffect>
                                    <p:anim calcmode="lin" valueType="num">
                                      <p:cBhvr>
                                        <p:cTn id="43" dur="1000" fill="hold"/>
                                        <p:tgtEl>
                                          <p:spTgt spid="20"/>
                                        </p:tgtEl>
                                        <p:attrNameLst>
                                          <p:attrName>ppt_x</p:attrName>
                                        </p:attrNameLst>
                                      </p:cBhvr>
                                      <p:tavLst>
                                        <p:tav tm="0">
                                          <p:val>
                                            <p:strVal val="#ppt_x"/>
                                          </p:val>
                                        </p:tav>
                                        <p:tav tm="100000">
                                          <p:val>
                                            <p:strVal val="#ppt_x"/>
                                          </p:val>
                                        </p:tav>
                                      </p:tavLst>
                                    </p:anim>
                                    <p:anim calcmode="lin" valueType="num">
                                      <p:cBhvr>
                                        <p:cTn id="4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23">
                                            <p:txEl>
                                              <p:pRg st="0" end="0"/>
                                            </p:txEl>
                                          </p:spTgt>
                                        </p:tgtEl>
                                        <p:attrNameLst>
                                          <p:attrName>style.visibility</p:attrName>
                                        </p:attrNameLst>
                                      </p:cBhvr>
                                      <p:to>
                                        <p:strVal val="visible"/>
                                      </p:to>
                                    </p:set>
                                    <p:animEffect transition="in" filter="fade">
                                      <p:cBhvr>
                                        <p:cTn id="49" dur="1000"/>
                                        <p:tgtEl>
                                          <p:spTgt spid="23">
                                            <p:txEl>
                                              <p:pRg st="0" end="0"/>
                                            </p:txEl>
                                          </p:spTgt>
                                        </p:tgtEl>
                                      </p:cBhvr>
                                    </p:animEffect>
                                    <p:anim calcmode="lin" valueType="num">
                                      <p:cBhvr>
                                        <p:cTn id="50" dur="1000" fill="hold"/>
                                        <p:tgtEl>
                                          <p:spTgt spid="23">
                                            <p:txEl>
                                              <p:pRg st="0" end="0"/>
                                            </p:txEl>
                                          </p:spTgt>
                                        </p:tgtEl>
                                        <p:attrNameLst>
                                          <p:attrName>ppt_x</p:attrName>
                                        </p:attrNameLst>
                                      </p:cBhvr>
                                      <p:tavLst>
                                        <p:tav tm="0">
                                          <p:val>
                                            <p:strVal val="#ppt_x"/>
                                          </p:val>
                                        </p:tav>
                                        <p:tav tm="100000">
                                          <p:val>
                                            <p:strVal val="#ppt_x"/>
                                          </p:val>
                                        </p:tav>
                                      </p:tavLst>
                                    </p:anim>
                                    <p:anim calcmode="lin" valueType="num">
                                      <p:cBhvr>
                                        <p:cTn id="51" dur="1000" fill="hold"/>
                                        <p:tgtEl>
                                          <p:spTgt spid="2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8080"/>
        </a:solidFill>
        <a:effectLst/>
      </p:bgPr>
    </p:bg>
    <p:spTree>
      <p:nvGrpSpPr>
        <p:cNvPr id="1" name=""/>
        <p:cNvGrpSpPr/>
        <p:nvPr/>
      </p:nvGrpSpPr>
      <p:grpSpPr>
        <a:xfrm>
          <a:off x="0" y="0"/>
          <a:ext cx="0" cy="0"/>
          <a:chOff x="0" y="0"/>
          <a:chExt cx="0" cy="0"/>
        </a:xfrm>
      </p:grpSpPr>
      <p:grpSp>
        <p:nvGrpSpPr>
          <p:cNvPr id="2" name="Group 2"/>
          <p:cNvGrpSpPr/>
          <p:nvPr/>
        </p:nvGrpSpPr>
        <p:grpSpPr>
          <a:xfrm>
            <a:off x="12140132" y="3106758"/>
            <a:ext cx="5774067" cy="5418747"/>
            <a:chOff x="0" y="0"/>
            <a:chExt cx="1393633" cy="1307873"/>
          </a:xfrm>
        </p:grpSpPr>
        <p:sp>
          <p:nvSpPr>
            <p:cNvPr id="3" name="Freeform 3"/>
            <p:cNvSpPr/>
            <p:nvPr/>
          </p:nvSpPr>
          <p:spPr>
            <a:xfrm>
              <a:off x="0" y="0"/>
              <a:ext cx="1393633" cy="1307873"/>
            </a:xfrm>
            <a:custGeom>
              <a:avLst/>
              <a:gdLst/>
              <a:ahLst/>
              <a:cxnLst/>
              <a:rect l="l" t="t" r="r" b="b"/>
              <a:pathLst>
                <a:path w="1393633" h="1307873">
                  <a:moveTo>
                    <a:pt x="0" y="0"/>
                  </a:moveTo>
                  <a:lnTo>
                    <a:pt x="1393633" y="0"/>
                  </a:lnTo>
                  <a:lnTo>
                    <a:pt x="1393633" y="1307873"/>
                  </a:lnTo>
                  <a:lnTo>
                    <a:pt x="0" y="1307873"/>
                  </a:lnTo>
                  <a:close/>
                </a:path>
              </a:pathLst>
            </a:custGeom>
            <a:solidFill>
              <a:srgbClr val="FFFFFF"/>
            </a:solidFill>
            <a:ln cap="sq">
              <a:noFill/>
              <a:prstDash val="solid"/>
              <a:miter/>
            </a:ln>
          </p:spPr>
        </p:sp>
        <p:sp>
          <p:nvSpPr>
            <p:cNvPr id="4" name="TextBox 4"/>
            <p:cNvSpPr txBox="1"/>
            <p:nvPr/>
          </p:nvSpPr>
          <p:spPr>
            <a:xfrm>
              <a:off x="0" y="-76200"/>
              <a:ext cx="1393633" cy="1384073"/>
            </a:xfrm>
            <a:prstGeom prst="rect">
              <a:avLst/>
            </a:prstGeom>
          </p:spPr>
          <p:txBody>
            <a:bodyPr lIns="50800" tIns="50800" rIns="50800" bIns="50800" rtlCol="0" anchor="ctr"/>
            <a:lstStyle/>
            <a:p>
              <a:pPr marL="0" lvl="0" indent="0" algn="ctr">
                <a:lnSpc>
                  <a:spcPts val="3360"/>
                </a:lnSpc>
                <a:spcBef>
                  <a:spcPct val="0"/>
                </a:spcBef>
              </a:pPr>
              <a:endParaRPr/>
            </a:p>
          </p:txBody>
        </p:sp>
      </p:grpSp>
      <p:grpSp>
        <p:nvGrpSpPr>
          <p:cNvPr id="5" name="Group 5"/>
          <p:cNvGrpSpPr/>
          <p:nvPr/>
        </p:nvGrpSpPr>
        <p:grpSpPr>
          <a:xfrm>
            <a:off x="6256967" y="3087051"/>
            <a:ext cx="5774067" cy="5409249"/>
            <a:chOff x="0" y="0"/>
            <a:chExt cx="1393633" cy="1305580"/>
          </a:xfrm>
        </p:grpSpPr>
        <p:sp>
          <p:nvSpPr>
            <p:cNvPr id="6" name="Freeform 6"/>
            <p:cNvSpPr/>
            <p:nvPr/>
          </p:nvSpPr>
          <p:spPr>
            <a:xfrm>
              <a:off x="0" y="0"/>
              <a:ext cx="1393633" cy="1305580"/>
            </a:xfrm>
            <a:custGeom>
              <a:avLst/>
              <a:gdLst/>
              <a:ahLst/>
              <a:cxnLst/>
              <a:rect l="l" t="t" r="r" b="b"/>
              <a:pathLst>
                <a:path w="1393633" h="1305580">
                  <a:moveTo>
                    <a:pt x="0" y="0"/>
                  </a:moveTo>
                  <a:lnTo>
                    <a:pt x="1393633" y="0"/>
                  </a:lnTo>
                  <a:lnTo>
                    <a:pt x="1393633" y="1305580"/>
                  </a:lnTo>
                  <a:lnTo>
                    <a:pt x="0" y="1305580"/>
                  </a:lnTo>
                  <a:close/>
                </a:path>
              </a:pathLst>
            </a:custGeom>
            <a:solidFill>
              <a:srgbClr val="FFFFFF"/>
            </a:solidFill>
            <a:ln cap="sq">
              <a:noFill/>
              <a:prstDash val="solid"/>
              <a:miter/>
            </a:ln>
          </p:spPr>
        </p:sp>
        <p:sp>
          <p:nvSpPr>
            <p:cNvPr id="7" name="TextBox 7"/>
            <p:cNvSpPr txBox="1"/>
            <p:nvPr/>
          </p:nvSpPr>
          <p:spPr>
            <a:xfrm>
              <a:off x="0" y="-76200"/>
              <a:ext cx="1393633" cy="1381780"/>
            </a:xfrm>
            <a:prstGeom prst="rect">
              <a:avLst/>
            </a:prstGeom>
          </p:spPr>
          <p:txBody>
            <a:bodyPr lIns="50800" tIns="50800" rIns="50800" bIns="50800" rtlCol="0" anchor="ctr"/>
            <a:lstStyle/>
            <a:p>
              <a:pPr marL="0" lvl="0" indent="0" algn="ctr">
                <a:lnSpc>
                  <a:spcPts val="3360"/>
                </a:lnSpc>
                <a:spcBef>
                  <a:spcPct val="0"/>
                </a:spcBef>
              </a:pPr>
              <a:endParaRPr/>
            </a:p>
          </p:txBody>
        </p:sp>
      </p:grpSp>
      <p:grpSp>
        <p:nvGrpSpPr>
          <p:cNvPr id="8" name="Group 8"/>
          <p:cNvGrpSpPr/>
          <p:nvPr/>
        </p:nvGrpSpPr>
        <p:grpSpPr>
          <a:xfrm>
            <a:off x="325122" y="3077553"/>
            <a:ext cx="5774067" cy="5399752"/>
            <a:chOff x="0" y="0"/>
            <a:chExt cx="1393633" cy="1303288"/>
          </a:xfrm>
        </p:grpSpPr>
        <p:sp>
          <p:nvSpPr>
            <p:cNvPr id="9" name="Freeform 9"/>
            <p:cNvSpPr/>
            <p:nvPr/>
          </p:nvSpPr>
          <p:spPr>
            <a:xfrm>
              <a:off x="0" y="0"/>
              <a:ext cx="1393633" cy="1303288"/>
            </a:xfrm>
            <a:custGeom>
              <a:avLst/>
              <a:gdLst/>
              <a:ahLst/>
              <a:cxnLst/>
              <a:rect l="l" t="t" r="r" b="b"/>
              <a:pathLst>
                <a:path w="1393633" h="1303288">
                  <a:moveTo>
                    <a:pt x="0" y="0"/>
                  </a:moveTo>
                  <a:lnTo>
                    <a:pt x="1393633" y="0"/>
                  </a:lnTo>
                  <a:lnTo>
                    <a:pt x="1393633" y="1303288"/>
                  </a:lnTo>
                  <a:lnTo>
                    <a:pt x="0" y="1303288"/>
                  </a:lnTo>
                  <a:close/>
                </a:path>
              </a:pathLst>
            </a:custGeom>
            <a:solidFill>
              <a:srgbClr val="FFFFFF"/>
            </a:solidFill>
            <a:ln cap="sq">
              <a:noFill/>
              <a:prstDash val="solid"/>
              <a:miter/>
            </a:ln>
          </p:spPr>
        </p:sp>
        <p:sp>
          <p:nvSpPr>
            <p:cNvPr id="10" name="TextBox 10"/>
            <p:cNvSpPr txBox="1"/>
            <p:nvPr/>
          </p:nvSpPr>
          <p:spPr>
            <a:xfrm>
              <a:off x="0" y="-76200"/>
              <a:ext cx="1393633" cy="1379488"/>
            </a:xfrm>
            <a:prstGeom prst="rect">
              <a:avLst/>
            </a:prstGeom>
          </p:spPr>
          <p:txBody>
            <a:bodyPr lIns="50800" tIns="50800" rIns="50800" bIns="50800" rtlCol="0" anchor="ctr"/>
            <a:lstStyle/>
            <a:p>
              <a:pPr marL="0" lvl="0" indent="0" algn="ctr">
                <a:lnSpc>
                  <a:spcPts val="3360"/>
                </a:lnSpc>
                <a:spcBef>
                  <a:spcPct val="0"/>
                </a:spcBef>
              </a:pPr>
              <a:endParaRPr/>
            </a:p>
          </p:txBody>
        </p:sp>
      </p:grpSp>
      <p:sp>
        <p:nvSpPr>
          <p:cNvPr id="11" name="TextBox 11"/>
          <p:cNvSpPr txBox="1"/>
          <p:nvPr/>
        </p:nvSpPr>
        <p:spPr>
          <a:xfrm>
            <a:off x="5182748" y="1515453"/>
            <a:ext cx="7922504" cy="990563"/>
          </a:xfrm>
          <a:prstGeom prst="rect">
            <a:avLst/>
          </a:prstGeom>
        </p:spPr>
        <p:txBody>
          <a:bodyPr lIns="0" tIns="0" rIns="0" bIns="0" rtlCol="0" anchor="t">
            <a:spAutoFit/>
          </a:bodyPr>
          <a:lstStyle/>
          <a:p>
            <a:pPr marL="0" lvl="0" indent="0" algn="ctr">
              <a:lnSpc>
                <a:spcPts val="7200"/>
              </a:lnSpc>
              <a:spcBef>
                <a:spcPct val="0"/>
              </a:spcBef>
            </a:pPr>
            <a:r>
              <a:rPr lang="en-US" sz="6000" b="1" u="none" strike="noStrike" dirty="0">
                <a:solidFill>
                  <a:srgbClr val="FFFFFF"/>
                </a:solidFill>
                <a:latin typeface="Telegraf Bold"/>
                <a:ea typeface="Telegraf Bold"/>
                <a:cs typeface="Telegraf Bold"/>
                <a:sym typeface="Telegraf Bold"/>
              </a:rPr>
              <a:t>SERVICES</a:t>
            </a:r>
          </a:p>
        </p:txBody>
      </p:sp>
      <p:grpSp>
        <p:nvGrpSpPr>
          <p:cNvPr id="12" name="Group 12"/>
          <p:cNvGrpSpPr/>
          <p:nvPr/>
        </p:nvGrpSpPr>
        <p:grpSpPr>
          <a:xfrm>
            <a:off x="893580" y="3896812"/>
            <a:ext cx="4734506" cy="941888"/>
            <a:chOff x="0" y="-95250"/>
            <a:chExt cx="1730570" cy="402273"/>
          </a:xfrm>
        </p:grpSpPr>
        <p:sp>
          <p:nvSpPr>
            <p:cNvPr id="13" name="Freeform 13"/>
            <p:cNvSpPr/>
            <p:nvPr/>
          </p:nvSpPr>
          <p:spPr>
            <a:xfrm>
              <a:off x="0" y="-31809"/>
              <a:ext cx="1730570" cy="307023"/>
            </a:xfrm>
            <a:custGeom>
              <a:avLst/>
              <a:gdLst/>
              <a:ahLst/>
              <a:cxnLst/>
              <a:rect l="l" t="t" r="r" b="b"/>
              <a:pathLst>
                <a:path w="1730570" h="307023">
                  <a:moveTo>
                    <a:pt x="75220" y="0"/>
                  </a:moveTo>
                  <a:lnTo>
                    <a:pt x="1655350" y="0"/>
                  </a:lnTo>
                  <a:cubicBezTo>
                    <a:pt x="1696893" y="0"/>
                    <a:pt x="1730570" y="33677"/>
                    <a:pt x="1730570" y="75220"/>
                  </a:cubicBezTo>
                  <a:lnTo>
                    <a:pt x="1730570" y="231803"/>
                  </a:lnTo>
                  <a:cubicBezTo>
                    <a:pt x="1730570" y="251752"/>
                    <a:pt x="1722645" y="270885"/>
                    <a:pt x="1708539" y="284991"/>
                  </a:cubicBezTo>
                  <a:cubicBezTo>
                    <a:pt x="1694432" y="299098"/>
                    <a:pt x="1675300" y="307023"/>
                    <a:pt x="1655350" y="307023"/>
                  </a:cubicBezTo>
                  <a:lnTo>
                    <a:pt x="75220" y="307023"/>
                  </a:lnTo>
                  <a:cubicBezTo>
                    <a:pt x="33677" y="307023"/>
                    <a:pt x="0" y="273346"/>
                    <a:pt x="0" y="231803"/>
                  </a:cubicBezTo>
                  <a:lnTo>
                    <a:pt x="0" y="75220"/>
                  </a:lnTo>
                  <a:cubicBezTo>
                    <a:pt x="0" y="33677"/>
                    <a:pt x="33677" y="0"/>
                    <a:pt x="75220" y="0"/>
                  </a:cubicBezTo>
                  <a:close/>
                </a:path>
              </a:pathLst>
            </a:custGeom>
            <a:solidFill>
              <a:srgbClr val="008080"/>
            </a:solidFill>
            <a:ln cap="rnd">
              <a:noFill/>
              <a:prstDash val="solid"/>
              <a:round/>
            </a:ln>
          </p:spPr>
        </p:sp>
        <p:sp>
          <p:nvSpPr>
            <p:cNvPr id="14" name="TextBox 14"/>
            <p:cNvSpPr txBox="1"/>
            <p:nvPr/>
          </p:nvSpPr>
          <p:spPr>
            <a:xfrm>
              <a:off x="0" y="-95250"/>
              <a:ext cx="1730570" cy="402273"/>
            </a:xfrm>
            <a:prstGeom prst="rect">
              <a:avLst/>
            </a:prstGeom>
          </p:spPr>
          <p:txBody>
            <a:bodyPr lIns="0" tIns="0" rIns="0" bIns="0" rtlCol="0" anchor="ctr"/>
            <a:lstStyle/>
            <a:p>
              <a:pPr algn="ctr">
                <a:lnSpc>
                  <a:spcPts val="4339"/>
                </a:lnSpc>
              </a:pPr>
              <a:r>
                <a:rPr lang="en-US" sz="3099" b="1" dirty="0">
                  <a:solidFill>
                    <a:srgbClr val="FFFFFF"/>
                  </a:solidFill>
                  <a:latin typeface="Telegraf Bold"/>
                  <a:ea typeface="Telegraf Bold"/>
                  <a:cs typeface="Telegraf Bold"/>
                  <a:sym typeface="Telegraf Bold"/>
                </a:rPr>
                <a:t>LINKEDIN </a:t>
              </a:r>
            </a:p>
          </p:txBody>
        </p:sp>
      </p:grpSp>
      <p:sp>
        <p:nvSpPr>
          <p:cNvPr id="15" name="TextBox 15"/>
          <p:cNvSpPr txBox="1"/>
          <p:nvPr/>
        </p:nvSpPr>
        <p:spPr>
          <a:xfrm>
            <a:off x="610175" y="5251568"/>
            <a:ext cx="5107790" cy="2110928"/>
          </a:xfrm>
          <a:prstGeom prst="rect">
            <a:avLst/>
          </a:prstGeom>
        </p:spPr>
        <p:txBody>
          <a:bodyPr lIns="0" tIns="0" rIns="0" bIns="0" rtlCol="0" anchor="t">
            <a:spAutoFit/>
          </a:bodyPr>
          <a:lstStyle/>
          <a:p>
            <a:pPr marL="0" lvl="0" indent="0" algn="just">
              <a:lnSpc>
                <a:spcPts val="2800"/>
              </a:lnSpc>
              <a:spcBef>
                <a:spcPct val="0"/>
              </a:spcBef>
            </a:pPr>
            <a:r>
              <a:rPr lang="en-US" sz="2000" u="none" strike="noStrike" dirty="0">
                <a:solidFill>
                  <a:srgbClr val="101010"/>
                </a:solidFill>
                <a:latin typeface="Open Sans"/>
                <a:ea typeface="Open Sans"/>
                <a:cs typeface="Open Sans"/>
                <a:sym typeface="Open Sans"/>
              </a:rPr>
              <a:t>We help you grow your professional brand on LinkedIn. From fixing your profile to posting content that gets likes and comments, we make sure you look like an expert in your field and connect with the right people.</a:t>
            </a:r>
          </a:p>
        </p:txBody>
      </p:sp>
      <p:grpSp>
        <p:nvGrpSpPr>
          <p:cNvPr id="16" name="Group 16"/>
          <p:cNvGrpSpPr/>
          <p:nvPr/>
        </p:nvGrpSpPr>
        <p:grpSpPr>
          <a:xfrm>
            <a:off x="6822258" y="3884174"/>
            <a:ext cx="4690780" cy="1100540"/>
            <a:chOff x="0" y="-58915"/>
            <a:chExt cx="1714587" cy="402273"/>
          </a:xfrm>
        </p:grpSpPr>
        <p:sp>
          <p:nvSpPr>
            <p:cNvPr id="17" name="Freeform 17"/>
            <p:cNvSpPr/>
            <p:nvPr/>
          </p:nvSpPr>
          <p:spPr>
            <a:xfrm>
              <a:off x="0" y="0"/>
              <a:ext cx="1710745" cy="307023"/>
            </a:xfrm>
            <a:custGeom>
              <a:avLst/>
              <a:gdLst/>
              <a:ahLst/>
              <a:cxnLst/>
              <a:rect l="l" t="t" r="r" b="b"/>
              <a:pathLst>
                <a:path w="1710745" h="307023">
                  <a:moveTo>
                    <a:pt x="76091" y="0"/>
                  </a:moveTo>
                  <a:lnTo>
                    <a:pt x="1634654" y="0"/>
                  </a:lnTo>
                  <a:cubicBezTo>
                    <a:pt x="1654834" y="0"/>
                    <a:pt x="1674189" y="8017"/>
                    <a:pt x="1688459" y="22287"/>
                  </a:cubicBezTo>
                  <a:cubicBezTo>
                    <a:pt x="1702728" y="36557"/>
                    <a:pt x="1710745" y="55911"/>
                    <a:pt x="1710745" y="76091"/>
                  </a:cubicBezTo>
                  <a:lnTo>
                    <a:pt x="1710745" y="230931"/>
                  </a:lnTo>
                  <a:cubicBezTo>
                    <a:pt x="1710745" y="251112"/>
                    <a:pt x="1702728" y="270466"/>
                    <a:pt x="1688459" y="284736"/>
                  </a:cubicBezTo>
                  <a:cubicBezTo>
                    <a:pt x="1674189" y="299006"/>
                    <a:pt x="1654834" y="307023"/>
                    <a:pt x="1634654" y="307023"/>
                  </a:cubicBezTo>
                  <a:lnTo>
                    <a:pt x="76091" y="307023"/>
                  </a:lnTo>
                  <a:cubicBezTo>
                    <a:pt x="55911" y="307023"/>
                    <a:pt x="36557" y="299006"/>
                    <a:pt x="22287" y="284736"/>
                  </a:cubicBezTo>
                  <a:cubicBezTo>
                    <a:pt x="8017" y="270466"/>
                    <a:pt x="0" y="251112"/>
                    <a:pt x="0" y="230931"/>
                  </a:cubicBezTo>
                  <a:lnTo>
                    <a:pt x="0" y="76091"/>
                  </a:lnTo>
                  <a:cubicBezTo>
                    <a:pt x="0" y="55911"/>
                    <a:pt x="8017" y="36557"/>
                    <a:pt x="22287" y="22287"/>
                  </a:cubicBezTo>
                  <a:cubicBezTo>
                    <a:pt x="36557" y="8017"/>
                    <a:pt x="55911" y="0"/>
                    <a:pt x="76091" y="0"/>
                  </a:cubicBezTo>
                  <a:close/>
                </a:path>
              </a:pathLst>
            </a:custGeom>
            <a:solidFill>
              <a:srgbClr val="008080"/>
            </a:solidFill>
            <a:ln cap="rnd">
              <a:noFill/>
              <a:prstDash val="solid"/>
              <a:round/>
            </a:ln>
          </p:spPr>
        </p:sp>
        <p:sp>
          <p:nvSpPr>
            <p:cNvPr id="18" name="TextBox 18"/>
            <p:cNvSpPr txBox="1"/>
            <p:nvPr/>
          </p:nvSpPr>
          <p:spPr>
            <a:xfrm>
              <a:off x="3842" y="-58915"/>
              <a:ext cx="1710745" cy="402273"/>
            </a:xfrm>
            <a:prstGeom prst="rect">
              <a:avLst/>
            </a:prstGeom>
          </p:spPr>
          <p:txBody>
            <a:bodyPr lIns="0" tIns="0" rIns="0" bIns="0" rtlCol="0" anchor="ctr"/>
            <a:lstStyle/>
            <a:p>
              <a:pPr algn="ctr">
                <a:lnSpc>
                  <a:spcPts val="4339"/>
                </a:lnSpc>
              </a:pPr>
              <a:r>
                <a:rPr lang="en-US" sz="3099" b="1" dirty="0">
                  <a:solidFill>
                    <a:srgbClr val="FFFFFF"/>
                  </a:solidFill>
                  <a:latin typeface="Telegraf Bold"/>
                  <a:ea typeface="Telegraf Bold"/>
                  <a:cs typeface="Telegraf Bold"/>
                  <a:sym typeface="Telegraf Bold"/>
                </a:rPr>
                <a:t>GRAPHIC DESIGNNG</a:t>
              </a:r>
            </a:p>
          </p:txBody>
        </p:sp>
      </p:grpSp>
      <p:sp>
        <p:nvSpPr>
          <p:cNvPr id="19" name="TextBox 19"/>
          <p:cNvSpPr txBox="1"/>
          <p:nvPr/>
        </p:nvSpPr>
        <p:spPr>
          <a:xfrm>
            <a:off x="6803865" y="5251568"/>
            <a:ext cx="4774222" cy="2103357"/>
          </a:xfrm>
          <a:prstGeom prst="rect">
            <a:avLst/>
          </a:prstGeom>
        </p:spPr>
        <p:txBody>
          <a:bodyPr lIns="0" tIns="0" rIns="0" bIns="0" rtlCol="0" anchor="t">
            <a:spAutoFit/>
          </a:bodyPr>
          <a:lstStyle/>
          <a:p>
            <a:pPr marL="0" lvl="0" indent="0" algn="just">
              <a:lnSpc>
                <a:spcPts val="2800"/>
              </a:lnSpc>
              <a:spcBef>
                <a:spcPct val="0"/>
              </a:spcBef>
            </a:pPr>
            <a:r>
              <a:rPr lang="en-US" sz="2000" u="none" strike="noStrike" dirty="0">
                <a:solidFill>
                  <a:srgbClr val="101010"/>
                </a:solidFill>
                <a:latin typeface="Open Sans"/>
                <a:ea typeface="Open Sans"/>
                <a:cs typeface="Open Sans"/>
                <a:sym typeface="Open Sans"/>
              </a:rPr>
              <a:t>At </a:t>
            </a:r>
            <a:r>
              <a:rPr lang="en-US" sz="2000" u="none" strike="noStrike" dirty="0" err="1">
                <a:solidFill>
                  <a:srgbClr val="101010"/>
                </a:solidFill>
                <a:latin typeface="Open Sans"/>
                <a:ea typeface="Open Sans"/>
                <a:cs typeface="Open Sans"/>
                <a:sym typeface="Open Sans"/>
              </a:rPr>
              <a:t>TechKreative</a:t>
            </a:r>
            <a:r>
              <a:rPr lang="en-US" sz="2000" u="none" strike="noStrike" dirty="0">
                <a:solidFill>
                  <a:srgbClr val="101010"/>
                </a:solidFill>
                <a:latin typeface="Open Sans"/>
                <a:ea typeface="Open Sans"/>
                <a:cs typeface="Open Sans"/>
                <a:sym typeface="Open Sans"/>
              </a:rPr>
              <a:t>, we turn your ideas into beautiful designs. We make sure your business has a consistent look across all platforms, helping you stand out from the crowd and look better than the competition.</a:t>
            </a:r>
          </a:p>
        </p:txBody>
      </p:sp>
      <p:grpSp>
        <p:nvGrpSpPr>
          <p:cNvPr id="20" name="Group 20"/>
          <p:cNvGrpSpPr/>
          <p:nvPr/>
        </p:nvGrpSpPr>
        <p:grpSpPr>
          <a:xfrm>
            <a:off x="12926831" y="4038970"/>
            <a:ext cx="4190157" cy="862916"/>
            <a:chOff x="-1921" y="11266"/>
            <a:chExt cx="1531598" cy="315415"/>
          </a:xfrm>
        </p:grpSpPr>
        <p:sp>
          <p:nvSpPr>
            <p:cNvPr id="21" name="Freeform 21"/>
            <p:cNvSpPr/>
            <p:nvPr/>
          </p:nvSpPr>
          <p:spPr>
            <a:xfrm>
              <a:off x="-1921" y="15040"/>
              <a:ext cx="1531598" cy="311641"/>
            </a:xfrm>
            <a:custGeom>
              <a:avLst/>
              <a:gdLst/>
              <a:ahLst/>
              <a:cxnLst/>
              <a:rect l="l" t="t" r="r" b="b"/>
              <a:pathLst>
                <a:path w="1531598" h="311641">
                  <a:moveTo>
                    <a:pt x="84992" y="0"/>
                  </a:moveTo>
                  <a:lnTo>
                    <a:pt x="1446607" y="0"/>
                  </a:lnTo>
                  <a:cubicBezTo>
                    <a:pt x="1493546" y="0"/>
                    <a:pt x="1531598" y="38052"/>
                    <a:pt x="1531598" y="84992"/>
                  </a:cubicBezTo>
                  <a:lnTo>
                    <a:pt x="1531598" y="226650"/>
                  </a:lnTo>
                  <a:cubicBezTo>
                    <a:pt x="1531598" y="273589"/>
                    <a:pt x="1493546" y="311641"/>
                    <a:pt x="1446607" y="311641"/>
                  </a:cubicBezTo>
                  <a:lnTo>
                    <a:pt x="84992" y="311641"/>
                  </a:lnTo>
                  <a:cubicBezTo>
                    <a:pt x="38052" y="311641"/>
                    <a:pt x="0" y="273589"/>
                    <a:pt x="0" y="226650"/>
                  </a:cubicBezTo>
                  <a:lnTo>
                    <a:pt x="0" y="84992"/>
                  </a:lnTo>
                  <a:cubicBezTo>
                    <a:pt x="0" y="38052"/>
                    <a:pt x="38052" y="0"/>
                    <a:pt x="84992" y="0"/>
                  </a:cubicBezTo>
                  <a:close/>
                </a:path>
              </a:pathLst>
            </a:custGeom>
            <a:solidFill>
              <a:srgbClr val="008080"/>
            </a:solidFill>
            <a:ln cap="rnd">
              <a:noFill/>
              <a:prstDash val="solid"/>
              <a:round/>
            </a:ln>
          </p:spPr>
        </p:sp>
        <p:sp>
          <p:nvSpPr>
            <p:cNvPr id="22" name="TextBox 22"/>
            <p:cNvSpPr txBox="1"/>
            <p:nvPr/>
          </p:nvSpPr>
          <p:spPr>
            <a:xfrm>
              <a:off x="72900" y="11266"/>
              <a:ext cx="1400652" cy="282249"/>
            </a:xfrm>
            <a:prstGeom prst="rect">
              <a:avLst/>
            </a:prstGeom>
          </p:spPr>
          <p:txBody>
            <a:bodyPr lIns="0" tIns="0" rIns="0" bIns="0" rtlCol="0" anchor="ctr"/>
            <a:lstStyle/>
            <a:p>
              <a:pPr algn="ctr">
                <a:lnSpc>
                  <a:spcPts val="4339"/>
                </a:lnSpc>
              </a:pPr>
              <a:r>
                <a:rPr lang="en-US" sz="3099" b="1" dirty="0">
                  <a:solidFill>
                    <a:srgbClr val="FFFFFF"/>
                  </a:solidFill>
                  <a:latin typeface="Telegraf Bold"/>
                  <a:ea typeface="Telegraf Bold"/>
                  <a:cs typeface="Telegraf Bold"/>
                  <a:sym typeface="Telegraf Bold"/>
                </a:rPr>
                <a:t>SOCIAL MEDIA</a:t>
              </a:r>
            </a:p>
          </p:txBody>
        </p:sp>
      </p:grpSp>
      <p:sp>
        <p:nvSpPr>
          <p:cNvPr id="23" name="TextBox 23"/>
          <p:cNvSpPr txBox="1"/>
          <p:nvPr/>
        </p:nvSpPr>
        <p:spPr>
          <a:xfrm>
            <a:off x="12568953" y="5251568"/>
            <a:ext cx="4916428" cy="2110928"/>
          </a:xfrm>
          <a:prstGeom prst="rect">
            <a:avLst/>
          </a:prstGeom>
        </p:spPr>
        <p:txBody>
          <a:bodyPr lIns="0" tIns="0" rIns="0" bIns="0" rtlCol="0" anchor="t">
            <a:spAutoFit/>
          </a:bodyPr>
          <a:lstStyle/>
          <a:p>
            <a:pPr marL="0" lvl="0" indent="0" algn="just">
              <a:lnSpc>
                <a:spcPts val="2800"/>
              </a:lnSpc>
              <a:spcBef>
                <a:spcPct val="0"/>
              </a:spcBef>
            </a:pPr>
            <a:r>
              <a:rPr lang="en-US" sz="2000" u="none" strike="noStrike" dirty="0">
                <a:solidFill>
                  <a:srgbClr val="101010"/>
                </a:solidFill>
                <a:latin typeface="Open Sans"/>
                <a:ea typeface="Open Sans"/>
                <a:cs typeface="Open Sans"/>
                <a:sym typeface="Open Sans"/>
              </a:rPr>
              <a:t>We manage your social media pages so you don't have to. We create posts, talk to your followers, and grow your audience on platforms like Instagram, Facebook, and TikTok to keep your brand active and popular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1000"/>
                                        <p:tgtEl>
                                          <p:spTgt spid="15"/>
                                        </p:tgtEl>
                                      </p:cBhvr>
                                    </p:animEffect>
                                    <p:anim calcmode="lin" valueType="num">
                                      <p:cBhvr>
                                        <p:cTn id="22" dur="1000" fill="hold"/>
                                        <p:tgtEl>
                                          <p:spTgt spid="15"/>
                                        </p:tgtEl>
                                        <p:attrNameLst>
                                          <p:attrName>ppt_x</p:attrName>
                                        </p:attrNameLst>
                                      </p:cBhvr>
                                      <p:tavLst>
                                        <p:tav tm="0">
                                          <p:val>
                                            <p:strVal val="#ppt_x"/>
                                          </p:val>
                                        </p:tav>
                                        <p:tav tm="100000">
                                          <p:val>
                                            <p:strVal val="#ppt_x"/>
                                          </p:val>
                                        </p:tav>
                                      </p:tavLst>
                                    </p:anim>
                                    <p:anim calcmode="lin" valueType="num">
                                      <p:cBhvr>
                                        <p:cTn id="23"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ppt_x"/>
                                          </p:val>
                                        </p:tav>
                                        <p:tav tm="100000">
                                          <p:val>
                                            <p:strVal val="#ppt_x"/>
                                          </p:val>
                                        </p:tav>
                                      </p:tavLst>
                                    </p:anim>
                                    <p:anim calcmode="lin" valueType="num">
                                      <p:cBhvr additive="base">
                                        <p:cTn id="29"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1000"/>
                                        <p:tgtEl>
                                          <p:spTgt spid="19"/>
                                        </p:tgtEl>
                                      </p:cBhvr>
                                    </p:animEffect>
                                    <p:anim calcmode="lin" valueType="num">
                                      <p:cBhvr>
                                        <p:cTn id="35" dur="1000" fill="hold"/>
                                        <p:tgtEl>
                                          <p:spTgt spid="19"/>
                                        </p:tgtEl>
                                        <p:attrNameLst>
                                          <p:attrName>ppt_x</p:attrName>
                                        </p:attrNameLst>
                                      </p:cBhvr>
                                      <p:tavLst>
                                        <p:tav tm="0">
                                          <p:val>
                                            <p:strVal val="#ppt_x"/>
                                          </p:val>
                                        </p:tav>
                                        <p:tav tm="100000">
                                          <p:val>
                                            <p:strVal val="#ppt_x"/>
                                          </p:val>
                                        </p:tav>
                                      </p:tavLst>
                                    </p:anim>
                                    <p:anim calcmode="lin" valueType="num">
                                      <p:cBhvr>
                                        <p:cTn id="36"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20"/>
                                        </p:tgtEl>
                                        <p:attrNameLst>
                                          <p:attrName>style.visibility</p:attrName>
                                        </p:attrNameLst>
                                      </p:cBhvr>
                                      <p:to>
                                        <p:strVal val="visible"/>
                                      </p:to>
                                    </p:set>
                                    <p:animEffect transition="in" filter="fade">
                                      <p:cBhvr>
                                        <p:cTn id="41" dur="1000"/>
                                        <p:tgtEl>
                                          <p:spTgt spid="20"/>
                                        </p:tgtEl>
                                      </p:cBhvr>
                                    </p:animEffect>
                                    <p:anim calcmode="lin" valueType="num">
                                      <p:cBhvr>
                                        <p:cTn id="42" dur="1000" fill="hold"/>
                                        <p:tgtEl>
                                          <p:spTgt spid="20"/>
                                        </p:tgtEl>
                                        <p:attrNameLst>
                                          <p:attrName>ppt_x</p:attrName>
                                        </p:attrNameLst>
                                      </p:cBhvr>
                                      <p:tavLst>
                                        <p:tav tm="0">
                                          <p:val>
                                            <p:strVal val="#ppt_x"/>
                                          </p:val>
                                        </p:tav>
                                        <p:tav tm="100000">
                                          <p:val>
                                            <p:strVal val="#ppt_x"/>
                                          </p:val>
                                        </p:tav>
                                      </p:tavLst>
                                    </p:anim>
                                    <p:anim calcmode="lin" valueType="num">
                                      <p:cBhvr>
                                        <p:cTn id="43"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23">
                                            <p:txEl>
                                              <p:pRg st="0" end="0"/>
                                            </p:txEl>
                                          </p:spTgt>
                                        </p:tgtEl>
                                        <p:attrNameLst>
                                          <p:attrName>style.visibility</p:attrName>
                                        </p:attrNameLst>
                                      </p:cBhvr>
                                      <p:to>
                                        <p:strVal val="visible"/>
                                      </p:to>
                                    </p:set>
                                    <p:animEffect transition="in" filter="fade">
                                      <p:cBhvr>
                                        <p:cTn id="48" dur="1000"/>
                                        <p:tgtEl>
                                          <p:spTgt spid="23">
                                            <p:txEl>
                                              <p:pRg st="0" end="0"/>
                                            </p:txEl>
                                          </p:spTgt>
                                        </p:tgtEl>
                                      </p:cBhvr>
                                    </p:animEffect>
                                    <p:anim calcmode="lin" valueType="num">
                                      <p:cBhvr>
                                        <p:cTn id="49" dur="1000" fill="hold"/>
                                        <p:tgtEl>
                                          <p:spTgt spid="23">
                                            <p:txEl>
                                              <p:pRg st="0" end="0"/>
                                            </p:txEl>
                                          </p:spTgt>
                                        </p:tgtEl>
                                        <p:attrNameLst>
                                          <p:attrName>ppt_x</p:attrName>
                                        </p:attrNameLst>
                                      </p:cBhvr>
                                      <p:tavLst>
                                        <p:tav tm="0">
                                          <p:val>
                                            <p:strVal val="#ppt_x"/>
                                          </p:val>
                                        </p:tav>
                                        <p:tav tm="100000">
                                          <p:val>
                                            <p:strVal val="#ppt_x"/>
                                          </p:val>
                                        </p:tav>
                                      </p:tavLst>
                                    </p:anim>
                                    <p:anim calcmode="lin" valueType="num">
                                      <p:cBhvr>
                                        <p:cTn id="50" dur="1000" fill="hold"/>
                                        <p:tgtEl>
                                          <p:spTgt spid="2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10438719" y="-4647518"/>
            <a:ext cx="3765042" cy="13060081"/>
            <a:chOff x="0" y="0"/>
            <a:chExt cx="232715" cy="740506"/>
          </a:xfrm>
        </p:grpSpPr>
        <p:sp>
          <p:nvSpPr>
            <p:cNvPr id="3" name="Freeform 3"/>
            <p:cNvSpPr/>
            <p:nvPr/>
          </p:nvSpPr>
          <p:spPr>
            <a:xfrm>
              <a:off x="0" y="0"/>
              <a:ext cx="232715" cy="740506"/>
            </a:xfrm>
            <a:custGeom>
              <a:avLst/>
              <a:gdLst/>
              <a:ahLst/>
              <a:cxnLst/>
              <a:rect l="l" t="t" r="r" b="b"/>
              <a:pathLst>
                <a:path w="232715" h="740506">
                  <a:moveTo>
                    <a:pt x="0" y="0"/>
                  </a:moveTo>
                  <a:lnTo>
                    <a:pt x="232715" y="0"/>
                  </a:lnTo>
                  <a:lnTo>
                    <a:pt x="232715" y="740506"/>
                  </a:lnTo>
                  <a:lnTo>
                    <a:pt x="0" y="740506"/>
                  </a:lnTo>
                  <a:close/>
                </a:path>
              </a:pathLst>
            </a:custGeom>
            <a:solidFill>
              <a:srgbClr val="008080"/>
            </a:solidFill>
          </p:spPr>
        </p:sp>
        <p:sp>
          <p:nvSpPr>
            <p:cNvPr id="4" name="TextBox 4"/>
            <p:cNvSpPr txBox="1"/>
            <p:nvPr/>
          </p:nvSpPr>
          <p:spPr>
            <a:xfrm>
              <a:off x="0" y="-76200"/>
              <a:ext cx="232715" cy="816706"/>
            </a:xfrm>
            <a:prstGeom prst="rect">
              <a:avLst/>
            </a:prstGeom>
          </p:spPr>
          <p:txBody>
            <a:bodyPr lIns="50800" tIns="50800" rIns="50800" bIns="50800" rtlCol="0" anchor="ctr"/>
            <a:lstStyle/>
            <a:p>
              <a:pPr algn="ctr">
                <a:lnSpc>
                  <a:spcPts val="3360"/>
                </a:lnSpc>
              </a:pPr>
              <a:endParaRPr/>
            </a:p>
          </p:txBody>
        </p:sp>
      </p:grpSp>
      <p:grpSp>
        <p:nvGrpSpPr>
          <p:cNvPr id="5" name="Group 5"/>
          <p:cNvGrpSpPr/>
          <p:nvPr/>
        </p:nvGrpSpPr>
        <p:grpSpPr>
          <a:xfrm rot="5400000">
            <a:off x="10247605" y="2788224"/>
            <a:ext cx="4147268" cy="13060083"/>
            <a:chOff x="0" y="0"/>
            <a:chExt cx="232715" cy="740506"/>
          </a:xfrm>
        </p:grpSpPr>
        <p:sp>
          <p:nvSpPr>
            <p:cNvPr id="6" name="Freeform 6"/>
            <p:cNvSpPr/>
            <p:nvPr/>
          </p:nvSpPr>
          <p:spPr>
            <a:xfrm>
              <a:off x="0" y="0"/>
              <a:ext cx="232715" cy="740506"/>
            </a:xfrm>
            <a:custGeom>
              <a:avLst/>
              <a:gdLst/>
              <a:ahLst/>
              <a:cxnLst/>
              <a:rect l="l" t="t" r="r" b="b"/>
              <a:pathLst>
                <a:path w="232715" h="740506">
                  <a:moveTo>
                    <a:pt x="0" y="0"/>
                  </a:moveTo>
                  <a:lnTo>
                    <a:pt x="232715" y="0"/>
                  </a:lnTo>
                  <a:lnTo>
                    <a:pt x="232715" y="740506"/>
                  </a:lnTo>
                  <a:lnTo>
                    <a:pt x="0" y="740506"/>
                  </a:lnTo>
                  <a:close/>
                </a:path>
              </a:pathLst>
            </a:custGeom>
            <a:solidFill>
              <a:srgbClr val="008080"/>
            </a:solidFill>
          </p:spPr>
        </p:sp>
        <p:sp>
          <p:nvSpPr>
            <p:cNvPr id="7" name="TextBox 7"/>
            <p:cNvSpPr txBox="1"/>
            <p:nvPr/>
          </p:nvSpPr>
          <p:spPr>
            <a:xfrm>
              <a:off x="0" y="-76200"/>
              <a:ext cx="232715" cy="816706"/>
            </a:xfrm>
            <a:prstGeom prst="rect">
              <a:avLst/>
            </a:prstGeom>
          </p:spPr>
          <p:txBody>
            <a:bodyPr lIns="50800" tIns="50800" rIns="50800" bIns="50800" rtlCol="0" anchor="ctr"/>
            <a:lstStyle/>
            <a:p>
              <a:pPr algn="ctr">
                <a:lnSpc>
                  <a:spcPts val="3360"/>
                </a:lnSpc>
              </a:pPr>
              <a:endParaRPr/>
            </a:p>
          </p:txBody>
        </p:sp>
      </p:grpSp>
      <p:sp>
        <p:nvSpPr>
          <p:cNvPr id="8" name="TextBox 8"/>
          <p:cNvSpPr txBox="1"/>
          <p:nvPr/>
        </p:nvSpPr>
        <p:spPr>
          <a:xfrm>
            <a:off x="6257794" y="8771689"/>
            <a:ext cx="12126888" cy="976481"/>
          </a:xfrm>
          <a:prstGeom prst="rect">
            <a:avLst/>
          </a:prstGeom>
        </p:spPr>
        <p:txBody>
          <a:bodyPr lIns="0" tIns="0" rIns="0" bIns="0" rtlCol="0" anchor="t">
            <a:spAutoFit/>
          </a:bodyPr>
          <a:lstStyle/>
          <a:p>
            <a:pPr marL="0" lvl="0" indent="0" algn="l">
              <a:lnSpc>
                <a:spcPts val="3919"/>
              </a:lnSpc>
              <a:spcBef>
                <a:spcPct val="0"/>
              </a:spcBef>
            </a:pPr>
            <a:r>
              <a:rPr lang="en-US" sz="2799" u="none" strike="noStrike" dirty="0">
                <a:solidFill>
                  <a:srgbClr val="FFFFFF"/>
                </a:solidFill>
                <a:latin typeface="Open Sans"/>
                <a:ea typeface="Open Sans"/>
                <a:cs typeface="Open Sans"/>
                <a:sym typeface="Open Sans"/>
              </a:rPr>
              <a:t>We can still improve a lot of things if we had more time but we did our best to achieve the final result that we have now.</a:t>
            </a:r>
          </a:p>
        </p:txBody>
      </p:sp>
      <p:grpSp>
        <p:nvGrpSpPr>
          <p:cNvPr id="9" name="Group 9"/>
          <p:cNvGrpSpPr/>
          <p:nvPr/>
        </p:nvGrpSpPr>
        <p:grpSpPr>
          <a:xfrm rot="5400000">
            <a:off x="1138856" y="2535266"/>
            <a:ext cx="3422562" cy="5882122"/>
            <a:chOff x="0" y="0"/>
            <a:chExt cx="180518" cy="303036"/>
          </a:xfrm>
        </p:grpSpPr>
        <p:sp>
          <p:nvSpPr>
            <p:cNvPr id="10" name="Freeform 10"/>
            <p:cNvSpPr/>
            <p:nvPr/>
          </p:nvSpPr>
          <p:spPr>
            <a:xfrm>
              <a:off x="0" y="0"/>
              <a:ext cx="180518" cy="303036"/>
            </a:xfrm>
            <a:custGeom>
              <a:avLst/>
              <a:gdLst/>
              <a:ahLst/>
              <a:cxnLst/>
              <a:rect l="l" t="t" r="r" b="b"/>
              <a:pathLst>
                <a:path w="180518" h="303036">
                  <a:moveTo>
                    <a:pt x="0" y="0"/>
                  </a:moveTo>
                  <a:lnTo>
                    <a:pt x="180518" y="0"/>
                  </a:lnTo>
                  <a:lnTo>
                    <a:pt x="180518" y="303036"/>
                  </a:lnTo>
                  <a:lnTo>
                    <a:pt x="0" y="303036"/>
                  </a:lnTo>
                  <a:close/>
                </a:path>
              </a:pathLst>
            </a:custGeom>
            <a:solidFill>
              <a:srgbClr val="008080"/>
            </a:solidFill>
          </p:spPr>
        </p:sp>
        <p:sp>
          <p:nvSpPr>
            <p:cNvPr id="11" name="TextBox 11"/>
            <p:cNvSpPr txBox="1"/>
            <p:nvPr/>
          </p:nvSpPr>
          <p:spPr>
            <a:xfrm>
              <a:off x="0" y="-76200"/>
              <a:ext cx="180518" cy="379236"/>
            </a:xfrm>
            <a:prstGeom prst="rect">
              <a:avLst/>
            </a:prstGeom>
          </p:spPr>
          <p:txBody>
            <a:bodyPr lIns="50800" tIns="50800" rIns="50800" bIns="50800" rtlCol="0" anchor="ctr"/>
            <a:lstStyle/>
            <a:p>
              <a:pPr algn="ctr">
                <a:lnSpc>
                  <a:spcPts val="3360"/>
                </a:lnSpc>
              </a:pPr>
              <a:endParaRPr/>
            </a:p>
          </p:txBody>
        </p:sp>
      </p:grpSp>
      <p:sp>
        <p:nvSpPr>
          <p:cNvPr id="12" name="TextBox 12"/>
          <p:cNvSpPr txBox="1"/>
          <p:nvPr/>
        </p:nvSpPr>
        <p:spPr>
          <a:xfrm>
            <a:off x="274827" y="5076825"/>
            <a:ext cx="4706291" cy="828675"/>
          </a:xfrm>
          <a:prstGeom prst="rect">
            <a:avLst/>
          </a:prstGeom>
        </p:spPr>
        <p:txBody>
          <a:bodyPr lIns="0" tIns="0" rIns="0" bIns="0" rtlCol="0" anchor="t">
            <a:spAutoFit/>
          </a:bodyPr>
          <a:lstStyle/>
          <a:p>
            <a:pPr marL="0" lvl="0" indent="0" algn="ctr">
              <a:lnSpc>
                <a:spcPts val="6000"/>
              </a:lnSpc>
              <a:spcBef>
                <a:spcPct val="0"/>
              </a:spcBef>
            </a:pPr>
            <a:r>
              <a:rPr lang="en-US" sz="5000" b="1" u="none" strike="noStrike">
                <a:solidFill>
                  <a:srgbClr val="FFFFFF"/>
                </a:solidFill>
                <a:latin typeface="Telegraf Bold"/>
                <a:ea typeface="Telegraf Bold"/>
                <a:cs typeface="Telegraf Bold"/>
                <a:sym typeface="Telegraf Bold"/>
              </a:rPr>
              <a:t>TEAM WORK</a:t>
            </a:r>
          </a:p>
        </p:txBody>
      </p:sp>
      <p:sp>
        <p:nvSpPr>
          <p:cNvPr id="13" name="TextBox 13"/>
          <p:cNvSpPr txBox="1"/>
          <p:nvPr/>
        </p:nvSpPr>
        <p:spPr>
          <a:xfrm>
            <a:off x="6512168" y="4676161"/>
            <a:ext cx="10835580" cy="1471707"/>
          </a:xfrm>
          <a:prstGeom prst="rect">
            <a:avLst/>
          </a:prstGeom>
        </p:spPr>
        <p:txBody>
          <a:bodyPr lIns="0" tIns="0" rIns="0" bIns="0" rtlCol="0" anchor="t">
            <a:spAutoFit/>
          </a:bodyPr>
          <a:lstStyle/>
          <a:p>
            <a:pPr marL="0" lvl="0" indent="0" algn="l">
              <a:lnSpc>
                <a:spcPts val="3920"/>
              </a:lnSpc>
              <a:spcBef>
                <a:spcPct val="0"/>
              </a:spcBef>
            </a:pPr>
            <a:r>
              <a:rPr lang="en-US" sz="2800" u="none" strike="noStrike" dirty="0">
                <a:solidFill>
                  <a:srgbClr val="000000"/>
                </a:solidFill>
                <a:latin typeface="Open Sans"/>
                <a:ea typeface="Open Sans"/>
                <a:cs typeface="Open Sans"/>
                <a:sym typeface="Open Sans"/>
              </a:rPr>
              <a:t>We completed our project with proper division of our work in group members according to their area of expertise and we were there to help each other.</a:t>
            </a:r>
          </a:p>
        </p:txBody>
      </p:sp>
      <p:sp>
        <p:nvSpPr>
          <p:cNvPr id="14" name="TextBox 14"/>
          <p:cNvSpPr txBox="1"/>
          <p:nvPr/>
        </p:nvSpPr>
        <p:spPr>
          <a:xfrm>
            <a:off x="270446" y="8846905"/>
            <a:ext cx="5159382" cy="828675"/>
          </a:xfrm>
          <a:prstGeom prst="rect">
            <a:avLst/>
          </a:prstGeom>
        </p:spPr>
        <p:txBody>
          <a:bodyPr lIns="0" tIns="0" rIns="0" bIns="0" rtlCol="0" anchor="t">
            <a:spAutoFit/>
          </a:bodyPr>
          <a:lstStyle/>
          <a:p>
            <a:pPr algn="ctr">
              <a:lnSpc>
                <a:spcPts val="6000"/>
              </a:lnSpc>
              <a:spcBef>
                <a:spcPct val="0"/>
              </a:spcBef>
            </a:pPr>
            <a:r>
              <a:rPr lang="en-US" sz="5000" b="1" dirty="0">
                <a:solidFill>
                  <a:srgbClr val="101010"/>
                </a:solidFill>
                <a:latin typeface="Telegraf Bold"/>
                <a:ea typeface="Telegraf Bold"/>
                <a:cs typeface="Telegraf Bold"/>
                <a:sym typeface="Telegraf Bold"/>
              </a:rPr>
              <a:t>IMPORVEMENT</a:t>
            </a:r>
          </a:p>
        </p:txBody>
      </p:sp>
      <p:sp>
        <p:nvSpPr>
          <p:cNvPr id="15" name="TextBox 15"/>
          <p:cNvSpPr txBox="1"/>
          <p:nvPr/>
        </p:nvSpPr>
        <p:spPr>
          <a:xfrm>
            <a:off x="398633" y="1304728"/>
            <a:ext cx="4458681" cy="1190551"/>
          </a:xfrm>
          <a:prstGeom prst="rect">
            <a:avLst/>
          </a:prstGeom>
        </p:spPr>
        <p:txBody>
          <a:bodyPr lIns="0" tIns="0" rIns="0" bIns="0" rtlCol="0" anchor="t">
            <a:spAutoFit/>
          </a:bodyPr>
          <a:lstStyle/>
          <a:p>
            <a:pPr marL="0" lvl="0" indent="0" algn="ctr">
              <a:lnSpc>
                <a:spcPts val="4200"/>
              </a:lnSpc>
            </a:pPr>
            <a:r>
              <a:rPr lang="en-US" sz="5000" b="1" u="none" strike="noStrike" dirty="0">
                <a:solidFill>
                  <a:srgbClr val="101010"/>
                </a:solidFill>
                <a:latin typeface="Telegraf Bold"/>
                <a:ea typeface="Telegraf Bold"/>
                <a:cs typeface="Telegraf Bold"/>
                <a:sym typeface="Telegraf Bold"/>
              </a:rPr>
              <a:t>WHAT WAS LEARNED</a:t>
            </a:r>
          </a:p>
        </p:txBody>
      </p:sp>
      <p:sp>
        <p:nvSpPr>
          <p:cNvPr id="16" name="TextBox 16"/>
          <p:cNvSpPr txBox="1"/>
          <p:nvPr/>
        </p:nvSpPr>
        <p:spPr>
          <a:xfrm>
            <a:off x="6587347" y="1146668"/>
            <a:ext cx="11467783" cy="1471707"/>
          </a:xfrm>
          <a:prstGeom prst="rect">
            <a:avLst/>
          </a:prstGeom>
        </p:spPr>
        <p:txBody>
          <a:bodyPr lIns="0" tIns="0" rIns="0" bIns="0" rtlCol="0" anchor="t">
            <a:spAutoFit/>
          </a:bodyPr>
          <a:lstStyle/>
          <a:p>
            <a:pPr algn="l">
              <a:lnSpc>
                <a:spcPts val="3919"/>
              </a:lnSpc>
              <a:spcBef>
                <a:spcPct val="0"/>
              </a:spcBef>
            </a:pPr>
            <a:r>
              <a:rPr lang="en-US" sz="2799" dirty="0">
                <a:solidFill>
                  <a:srgbClr val="FFFFFF"/>
                </a:solidFill>
                <a:latin typeface="Open Sans"/>
                <a:ea typeface="Open Sans"/>
                <a:cs typeface="Open Sans"/>
                <a:sym typeface="Open Sans"/>
              </a:rPr>
              <a:t>We mastered building responsive websites with HTML/CSS and managing data through complex Excel calculations, GitHub, </a:t>
            </a:r>
            <a:r>
              <a:rPr lang="en-US" sz="2799" dirty="0" err="1">
                <a:solidFill>
                  <a:srgbClr val="FFFFFF"/>
                </a:solidFill>
                <a:latin typeface="Open Sans"/>
                <a:ea typeface="Open Sans"/>
                <a:cs typeface="Open Sans"/>
                <a:sym typeface="Open Sans"/>
              </a:rPr>
              <a:t>linkedin</a:t>
            </a:r>
            <a:r>
              <a:rPr lang="en-US" sz="2799" dirty="0">
                <a:solidFill>
                  <a:srgbClr val="FFFFFF"/>
                </a:solidFill>
                <a:latin typeface="Open Sans"/>
                <a:ea typeface="Open Sans"/>
                <a:cs typeface="Open Sans"/>
                <a:sym typeface="Open Sans"/>
              </a:rPr>
              <a:t> and managing such a large project with proper team work.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6">
                                            <p:txEl>
                                              <p:pRg st="0" end="0"/>
                                            </p:txEl>
                                          </p:spTgt>
                                        </p:tgtEl>
                                        <p:attrNameLst>
                                          <p:attrName>style.visibility</p:attrName>
                                        </p:attrNameLst>
                                      </p:cBhvr>
                                      <p:to>
                                        <p:strVal val="visible"/>
                                      </p:to>
                                    </p:set>
                                    <p:animEffect transition="in" filter="fade">
                                      <p:cBhvr>
                                        <p:cTn id="14" dur="1000"/>
                                        <p:tgtEl>
                                          <p:spTgt spid="16">
                                            <p:txEl>
                                              <p:pRg st="0" end="0"/>
                                            </p:txEl>
                                          </p:spTgt>
                                        </p:tgtEl>
                                      </p:cBhvr>
                                    </p:animEffect>
                                    <p:anim calcmode="lin" valueType="num">
                                      <p:cBhvr>
                                        <p:cTn id="15" dur="10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1000"/>
                                        <p:tgtEl>
                                          <p:spTgt spid="13"/>
                                        </p:tgtEl>
                                      </p:cBhvr>
                                    </p:animEffect>
                                    <p:anim calcmode="lin" valueType="num">
                                      <p:cBhvr>
                                        <p:cTn id="29" dur="1000" fill="hold"/>
                                        <p:tgtEl>
                                          <p:spTgt spid="13"/>
                                        </p:tgtEl>
                                        <p:attrNameLst>
                                          <p:attrName>ppt_x</p:attrName>
                                        </p:attrNameLst>
                                      </p:cBhvr>
                                      <p:tavLst>
                                        <p:tav tm="0">
                                          <p:val>
                                            <p:strVal val="#ppt_x"/>
                                          </p:val>
                                        </p:tav>
                                        <p:tav tm="100000">
                                          <p:val>
                                            <p:strVal val="#ppt_x"/>
                                          </p:val>
                                        </p:tav>
                                      </p:tavLst>
                                    </p:anim>
                                    <p:anim calcmode="lin" valueType="num">
                                      <p:cBhvr>
                                        <p:cTn id="3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1000"/>
                                        <p:tgtEl>
                                          <p:spTgt spid="14"/>
                                        </p:tgtEl>
                                      </p:cBhvr>
                                    </p:animEffect>
                                    <p:anim calcmode="lin" valueType="num">
                                      <p:cBhvr>
                                        <p:cTn id="36" dur="1000" fill="hold"/>
                                        <p:tgtEl>
                                          <p:spTgt spid="14"/>
                                        </p:tgtEl>
                                        <p:attrNameLst>
                                          <p:attrName>ppt_x</p:attrName>
                                        </p:attrNameLst>
                                      </p:cBhvr>
                                      <p:tavLst>
                                        <p:tav tm="0">
                                          <p:val>
                                            <p:strVal val="#ppt_x"/>
                                          </p:val>
                                        </p:tav>
                                        <p:tav tm="100000">
                                          <p:val>
                                            <p:strVal val="#ppt_x"/>
                                          </p:val>
                                        </p:tav>
                                      </p:tavLst>
                                    </p:anim>
                                    <p:anim calcmode="lin" valueType="num">
                                      <p:cBhvr>
                                        <p:cTn id="37"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8">
                                            <p:txEl>
                                              <p:pRg st="0" end="0"/>
                                            </p:txEl>
                                          </p:spTgt>
                                        </p:tgtEl>
                                        <p:attrNameLst>
                                          <p:attrName>style.visibility</p:attrName>
                                        </p:attrNameLst>
                                      </p:cBhvr>
                                      <p:to>
                                        <p:strVal val="visible"/>
                                      </p:to>
                                    </p:set>
                                    <p:animEffect transition="in" filter="fade">
                                      <p:cBhvr>
                                        <p:cTn id="42" dur="1000"/>
                                        <p:tgtEl>
                                          <p:spTgt spid="8">
                                            <p:txEl>
                                              <p:pRg st="0" end="0"/>
                                            </p:txEl>
                                          </p:spTgt>
                                        </p:tgtEl>
                                      </p:cBhvr>
                                    </p:animEffect>
                                    <p:anim calcmode="lin" valueType="num">
                                      <p:cBhvr>
                                        <p:cTn id="43"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44"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632</Words>
  <Application>Microsoft Office PowerPoint</Application>
  <PresentationFormat>Custom</PresentationFormat>
  <Paragraphs>68</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Open Sans Bold</vt:lpstr>
      <vt:lpstr>Open Sans</vt:lpstr>
      <vt:lpstr>Telegraf Bold</vt:lpstr>
      <vt:lpstr>Calibri</vt:lpstr>
      <vt:lpstr>Telegraf</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Kreative</dc:title>
  <cp:lastModifiedBy>HP</cp:lastModifiedBy>
  <cp:revision>5</cp:revision>
  <dcterms:created xsi:type="dcterms:W3CDTF">2006-08-16T00:00:00Z</dcterms:created>
  <dcterms:modified xsi:type="dcterms:W3CDTF">2026-01-05T03:45:57Z</dcterms:modified>
  <dc:identifier>DAG9VnuoBWo</dc:identifier>
</cp:coreProperties>
</file>

<file path=docProps/thumbnail.jpeg>
</file>